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7" r:id="rId2"/>
    <p:sldId id="258" r:id="rId3"/>
    <p:sldId id="259" r:id="rId4"/>
    <p:sldId id="260" r:id="rId5"/>
    <p:sldId id="261" r:id="rId6"/>
    <p:sldId id="404" r:id="rId7"/>
    <p:sldId id="263" r:id="rId8"/>
    <p:sldId id="264" r:id="rId9"/>
    <p:sldId id="265" r:id="rId10"/>
    <p:sldId id="266" r:id="rId11"/>
    <p:sldId id="268" r:id="rId12"/>
    <p:sldId id="270" r:id="rId13"/>
    <p:sldId id="272" r:id="rId14"/>
    <p:sldId id="409" r:id="rId15"/>
    <p:sldId id="410" r:id="rId16"/>
    <p:sldId id="273" r:id="rId17"/>
    <p:sldId id="279" r:id="rId18"/>
    <p:sldId id="282" r:id="rId19"/>
    <p:sldId id="408" r:id="rId20"/>
    <p:sldId id="283" r:id="rId21"/>
    <p:sldId id="411" r:id="rId22"/>
    <p:sldId id="288" r:id="rId23"/>
    <p:sldId id="412" r:id="rId24"/>
    <p:sldId id="293" r:id="rId25"/>
    <p:sldId id="294" r:id="rId26"/>
    <p:sldId id="280" r:id="rId27"/>
    <p:sldId id="295" r:id="rId28"/>
    <p:sldId id="286" r:id="rId29"/>
    <p:sldId id="303" r:id="rId30"/>
    <p:sldId id="413" r:id="rId31"/>
    <p:sldId id="314" r:id="rId32"/>
    <p:sldId id="320" r:id="rId33"/>
    <p:sldId id="331" r:id="rId34"/>
    <p:sldId id="304" r:id="rId35"/>
    <p:sldId id="321" r:id="rId36"/>
    <p:sldId id="281" r:id="rId37"/>
    <p:sldId id="329" r:id="rId38"/>
    <p:sldId id="383" r:id="rId39"/>
    <p:sldId id="330" r:id="rId40"/>
    <p:sldId id="406" r:id="rId41"/>
    <p:sldId id="333" r:id="rId42"/>
    <p:sldId id="334" r:id="rId43"/>
    <p:sldId id="296" r:id="rId44"/>
    <p:sldId id="297" r:id="rId45"/>
    <p:sldId id="379" r:id="rId46"/>
    <p:sldId id="380" r:id="rId47"/>
    <p:sldId id="332" r:id="rId48"/>
    <p:sldId id="341" r:id="rId49"/>
    <p:sldId id="342" r:id="rId50"/>
    <p:sldId id="343" r:id="rId51"/>
    <p:sldId id="344" r:id="rId52"/>
    <p:sldId id="345" r:id="rId53"/>
    <p:sldId id="346" r:id="rId54"/>
  </p:sldIdLst>
  <p:sldSz cx="9144000" cy="5143500" type="screen16x9"/>
  <p:notesSz cx="6858000" cy="9144000"/>
  <p:embeddedFontLst>
    <p:embeddedFont>
      <p:font typeface="Anton" pitchFamily="2" charset="0"/>
      <p:regular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Didact Gothic" panose="00000500000000000000" pitchFamily="2" charset="0"/>
      <p:regular r:id="rId61"/>
    </p:embeddedFont>
    <p:embeddedFont>
      <p:font typeface="DM Sans" pitchFamily="2" charset="0"/>
      <p:regular r:id="rId62"/>
      <p:bold r:id="rId63"/>
      <p:italic r:id="rId64"/>
      <p:boldItalic r:id="rId65"/>
    </p:embeddedFont>
    <p:embeddedFont>
      <p:font typeface="Helvetica Neue" panose="020B0604020202020204" charset="0"/>
      <p:regular r:id="rId66"/>
      <p:bold r:id="rId67"/>
      <p:italic r:id="rId68"/>
      <p:boldItalic r:id="rId69"/>
    </p:embeddedFont>
    <p:embeddedFont>
      <p:font typeface="Helvetica Neue Light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BC59FE-BC79-4E25-831D-57740675FB59}">
  <a:tblStyle styleId="{F0BC59FE-BC79-4E25-831D-57740675FB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BCA9298-8F4D-4716-BE80-A9F56E119F6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802" autoAdjust="0"/>
  </p:normalViewPr>
  <p:slideViewPr>
    <p:cSldViewPr snapToGrid="0">
      <p:cViewPr varScale="1">
        <p:scale>
          <a:sx n="106" d="100"/>
          <a:sy n="106" d="100"/>
        </p:scale>
        <p:origin x="140" y="60"/>
      </p:cViewPr>
      <p:guideLst>
        <p:guide orient="horz" pos="295"/>
        <p:guide pos="5460"/>
        <p:guide pos="300"/>
        <p:guide orient="horz" pos="2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contenidos@coderhouse.com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" name="Google Shape;4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fa8fbc11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13fa8fbc11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fa8fbc11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3fa8fbc11c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fa8fbc11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13fa8fbc11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8a713945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18a713945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Profe, comparta pantalla e Ir a una página web que aplique Flexbox (por ejemplo, youtube). Recuerde a sus estudiantes el procedimiento para ver los elementos en la consola:  hacer click derecho - inspeccionar y mostrar los elementos. Esto vuelve al ejemplo más dinámico. Profe, elija la página que le parezca más adecuada para el ejemplo.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92bfae304c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192bfae304c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fa8fbc11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13fa8fbc11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3eea70b638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13eea70b638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Momento de consolidación de aprendizajes: aplicar flexbox a una archivo html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126429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fa8fbc11c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3fa8fbc11c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869dc3178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1869dc3178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Comparta pantalla para mostrar en el codigo como funcionan los valores de las propiedades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fa8fbc11c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13fa8fbc11c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imagen completa.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869dc3178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1869dc3178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fa8fbc11c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13fa8fbc11c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imagen completa.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3fa8fbc11c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13fa8fbc11c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eea70b6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13eea70b6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869dc3178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1869dc3178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3eea70b638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g13eea70b638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imagen completa.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eea70b638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13eea70b638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Temario del curso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Se muestra al</a:t>
            </a: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inicio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cada clase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Tiene un aspecto similar a un </a:t>
            </a: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calendario.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Resume rápidamente: título de la clase, número y contenidos que abarca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Guía rápida tanto para docentes, como para estudiantes.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Para mayor ubicación en el curso, también muestra en un tamaño más pequeño lo sucedido la clase anterior y la siguiente.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</a:t>
            </a: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colocan los temas de la clase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deben enlazarse a la diapositiva correspondiente.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3eea70b638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g13eea70b638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3eea70b638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7" name="Google Shape;637;g13eea70b638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i="1">
                <a:solidFill>
                  <a:srgbClr val="24292E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baseline </a:t>
            </a:r>
            <a:r>
              <a:rPr lang="es" sz="1200" b="1">
                <a:solidFill>
                  <a:srgbClr val="24292E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alinea los flex items sus propias lineas de base</a:t>
            </a:r>
            <a:r>
              <a:rPr lang="es" sz="1200">
                <a:solidFill>
                  <a:srgbClr val="24292E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, esta se define en base de los texto de cada item.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3eea70b638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7" name="Google Shape;707;g13eea70b638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3eea70b638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g13eea70b638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3eea70b638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4" name="Google Shape;644;g13eea70b638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fa8fbc11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13fa8fbc11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3eea70b638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3" name="Google Shape;693;g13eea70b638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24292E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Esta sección describe las</a:t>
            </a:r>
            <a:r>
              <a:rPr lang="es" sz="1200" b="1">
                <a:solidFill>
                  <a:srgbClr val="24292E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 propiedades que se le pueden asignar a los items </a:t>
            </a:r>
            <a:r>
              <a:rPr lang="es" sz="1200">
                <a:solidFill>
                  <a:srgbClr val="24292E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como tal. Algunas de ellas sobreescriben propiedades que se configuran en el container.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3eea70b63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9" name="Google Shape;699;g13eea70b638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fad7c2193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efad7c2193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3eea70b638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13eea70b638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Momento de consolidación de aprendizajes: aplicar flexbox a una archivo html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3eea70b638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13eea70b638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eea70b638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g13eea70b638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aa9dfded8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g1aa9dfded8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d474cf871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9d474cf871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challenges genéricos.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3656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d474cf871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9d474cf871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dirty="0"/>
              <a:t>También se puede hacer un menú según la imagen que </a:t>
            </a:r>
            <a:r>
              <a:rPr lang="es-ES"/>
              <a:t>subi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8844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3ff053e03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3ff053e03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Cuando el curso cuenta con FAQs corresponde esta slide de “Preguntas”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Portada de Material Ampliado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2" name="Google Shape;812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el link de los recursos en el nombre de cada uno, así son autocontenidos y transparentes. 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que los estudiantes puedan explorar en sus casas los recursos vistos en clase: libros, artículos, herramientas, websites, videos (ajenos a Coder)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Enviar el contenido a integrar a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contenidos@coderhouse.com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 podamos incluir en el Repositorio.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El material recomendado es únicamente a modo de sugerencia.</a:t>
            </a:r>
            <a:br>
              <a:rPr lang="es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Coderhouse no brinda este material por estar sujeto a derechos de autor.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3" name="Google Shape;823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9" name="Google Shape;829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fa8fbc11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13fa8fbc11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Glosario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Repasa y define rápidamente los conceptos centrales acumulados. Ayuda a los estudiantes a recuperar aquellos saberes que se darán por dados.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incorporarse links e imágenes que apoyen al concepto presentado.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4" name="Google Shape;834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9" name="Google Shape;839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fa8fbc11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13fa8fbc11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3" name="Google Shape;33;p12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306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2428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Con imag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8442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eb.archive.org/web/20050810030357/http:/www.youtube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7.xml"/><Relationship Id="rId5" Type="http://schemas.openxmlformats.org/officeDocument/2006/relationships/slide" Target="slide8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vO8TrJCK9NCYc2plsuUIkM3Ke7859t2G/view?usp=share_link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view.genial.ly/61a7993f3ef3cf0dac4e4b9c/interactive-content-faqs-desarrollo-web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hyperlink" Target="https://cssreference.io/flexbox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ss-tricks.com/the-css-box-model/" TargetMode="External"/><Relationship Id="rId5" Type="http://schemas.openxmlformats.org/officeDocument/2006/relationships/hyperlink" Target="https://placedog.net" TargetMode="External"/><Relationship Id="rId4" Type="http://schemas.openxmlformats.org/officeDocument/2006/relationships/hyperlink" Target="https://placekitten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4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 i="0" u="none" strike="noStrike" cap="non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" name="Google Shape;47;p14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" name="Google Shape;48;p14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501450" y="285729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Definición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473350" y="1024629"/>
            <a:ext cx="4459758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Flexbox es un </a:t>
            </a:r>
            <a:r>
              <a:rPr lang="es" sz="1350" dirty="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modo de diseño que nos permite crear estructuras para sitios web de una forma más fácil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144;p24">
            <a:extLst>
              <a:ext uri="{FF2B5EF4-FFF2-40B4-BE49-F238E27FC236}">
                <a16:creationId xmlns:a16="http://schemas.microsoft.com/office/drawing/2014/main" id="{3E9BB20D-2BF4-EC54-D8C9-ADE1C279CA32}"/>
              </a:ext>
            </a:extLst>
          </p:cNvPr>
          <p:cNvSpPr txBox="1"/>
          <p:nvPr/>
        </p:nvSpPr>
        <p:spPr>
          <a:xfrm>
            <a:off x="503590" y="1711445"/>
            <a:ext cx="7696092" cy="11079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200" dirty="0">
                <a:latin typeface="DM Sans"/>
                <a:ea typeface="DM Sans"/>
                <a:cs typeface="DM Sans"/>
                <a:sym typeface="DM Sans"/>
              </a:rPr>
              <a:t>Es un conjunto de propiedades de CSS.</a:t>
            </a:r>
            <a:endParaRPr sz="120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200" dirty="0">
                <a:latin typeface="DM Sans"/>
                <a:ea typeface="DM Sans"/>
                <a:cs typeface="DM Sans"/>
                <a:sym typeface="DM Sans"/>
              </a:rPr>
              <a:t>Se basa sobre un contenedor (padre) para ordenar a sus ítems (hijos).</a:t>
            </a:r>
            <a:endParaRPr sz="120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200" dirty="0">
                <a:latin typeface="DM Sans"/>
                <a:ea typeface="DM Sans"/>
                <a:cs typeface="DM Sans"/>
                <a:sym typeface="DM Sans"/>
              </a:rPr>
              <a:t>No solo se podrá posicionar elementos vertical y horizontalmente, sino que podrás establecer cómo se distribuirán, el orden que tendrán e incluso el tamaño en proporción a otros elementos.</a:t>
            </a:r>
            <a:endParaRPr sz="120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200" dirty="0">
                <a:latin typeface="DM Sans"/>
                <a:ea typeface="DM Sans"/>
                <a:cs typeface="DM Sans"/>
                <a:sym typeface="DM Sans"/>
              </a:rPr>
              <a:t>Esto es perfecto para crear diseños adaptables a dispositivos móviles (Responsive Design)</a:t>
            </a:r>
            <a:endParaRPr sz="120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26" name="Picture 2" descr="Galería Responsiva Usando Flexbox y Object-fit.">
            <a:extLst>
              <a:ext uri="{FF2B5EF4-FFF2-40B4-BE49-F238E27FC236}">
                <a16:creationId xmlns:a16="http://schemas.microsoft.com/office/drawing/2014/main" id="{526AA3DF-8726-432C-0166-BAAD49DB9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743" y="82944"/>
            <a:ext cx="2829318" cy="148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49;p25">
            <a:extLst>
              <a:ext uri="{FF2B5EF4-FFF2-40B4-BE49-F238E27FC236}">
                <a16:creationId xmlns:a16="http://schemas.microsoft.com/office/drawing/2014/main" id="{EFA582F6-CD79-3497-97BA-217ED79F99DF}"/>
              </a:ext>
            </a:extLst>
          </p:cNvPr>
          <p:cNvSpPr txBox="1"/>
          <p:nvPr/>
        </p:nvSpPr>
        <p:spPr>
          <a:xfrm>
            <a:off x="228801" y="3085835"/>
            <a:ext cx="4948855" cy="57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Beneficios</a:t>
            </a:r>
            <a:endParaRPr sz="28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150;p25">
            <a:extLst>
              <a:ext uri="{FF2B5EF4-FFF2-40B4-BE49-F238E27FC236}">
                <a16:creationId xmlns:a16="http://schemas.microsoft.com/office/drawing/2014/main" id="{D8ED1B95-BA67-8B41-D1BB-058129F8D1CD}"/>
              </a:ext>
            </a:extLst>
          </p:cNvPr>
          <p:cNvSpPr txBox="1"/>
          <p:nvPr/>
        </p:nvSpPr>
        <p:spPr>
          <a:xfrm>
            <a:off x="2067474" y="2911112"/>
            <a:ext cx="6150542" cy="220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Distribuir los elementos en sentido vertical u horizontal.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 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Facilitar la adaptación del contenido en distintos dispositivos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 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Redefinir el sentido del flujo de los elementos (hacia arriba, hacia abajo, hacia la izquierda o hacia la derecha).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 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Alinear los elementos respecto al padre o respecto a sus hermanos.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Algo de historia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457725" y="2211625"/>
            <a:ext cx="47301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Veamos, brevemente, un poco de historia acerca del modo en que ha evolucionado la forma de crear estructuras...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129" y="0"/>
            <a:ext cx="30778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475989" y="643622"/>
            <a:ext cx="528775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24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Antes se usaban mucho las tablas</a:t>
            </a:r>
            <a:endParaRPr sz="2400" b="1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300" y="1337650"/>
            <a:ext cx="7395400" cy="3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38325" y="4699300"/>
            <a:ext cx="6695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u="sng" dirty="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https://web.archive.org/web/20050810030357/http://www.youtube.com/ </a:t>
            </a:r>
            <a:endParaRPr sz="11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155;p26">
            <a:extLst>
              <a:ext uri="{FF2B5EF4-FFF2-40B4-BE49-F238E27FC236}">
                <a16:creationId xmlns:a16="http://schemas.microsoft.com/office/drawing/2014/main" id="{2AEEE384-A439-BB03-C8FF-6147CF31F7DC}"/>
              </a:ext>
            </a:extLst>
          </p:cNvPr>
          <p:cNvSpPr txBox="1"/>
          <p:nvPr/>
        </p:nvSpPr>
        <p:spPr>
          <a:xfrm>
            <a:off x="325378" y="-1904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Algo de historia</a:t>
            </a:r>
            <a:endParaRPr sz="4000" b="1" i="0" u="none" strike="noStrike" cap="none" dirty="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Google Shape;156;p26">
            <a:extLst>
              <a:ext uri="{FF2B5EF4-FFF2-40B4-BE49-F238E27FC236}">
                <a16:creationId xmlns:a16="http://schemas.microsoft.com/office/drawing/2014/main" id="{EC4CEE2C-ACA0-DF4B-995B-BA0678E2774C}"/>
              </a:ext>
            </a:extLst>
          </p:cNvPr>
          <p:cNvSpPr txBox="1"/>
          <p:nvPr/>
        </p:nvSpPr>
        <p:spPr>
          <a:xfrm>
            <a:off x="4960307" y="76200"/>
            <a:ext cx="4083485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Veamos, brevemente, un poco de historia acerca del modo en que ha evolucionado la forma de crear estructuras...</a:t>
            </a:r>
            <a:endParaRPr sz="1050" b="1" i="0" u="none" strike="noStrike" cap="none" dirty="0">
              <a:solidFill>
                <a:schemeClr val="accent6">
                  <a:lumMod val="60000"/>
                  <a:lumOff val="40000"/>
                </a:schemeClr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462375" y="403425"/>
            <a:ext cx="82689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la actualidad se aplica Flexbox</a:t>
            </a:r>
            <a:endParaRPr sz="3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38325" y="4699300"/>
            <a:ext cx="669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Fuente:</a:t>
            </a:r>
            <a:r>
              <a:rPr lang="es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 http://www.youtube.com/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475" y="1304400"/>
            <a:ext cx="7256350" cy="30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sz="3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473350" y="1626100"/>
            <a:ext cx="71694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¡Vamos a practicar lo visto!</a:t>
            </a:r>
            <a:endParaRPr sz="25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Comparto una página que aplica </a:t>
            </a:r>
            <a:r>
              <a:rPr lang="es" sz="2500" b="1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Flexbox  💻</a:t>
            </a:r>
            <a:endParaRPr sz="2500" b="1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 dirty="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3" name="Google Shape;183;p29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84" name="Google Shape;184;p2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5" name="Google Shape;185;p2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DDB3C3F5-5EB2-7AAB-DE95-BF96082F0E93}"/>
              </a:ext>
            </a:extLst>
          </p:cNvPr>
          <p:cNvSpPr txBox="1"/>
          <p:nvPr/>
        </p:nvSpPr>
        <p:spPr>
          <a:xfrm>
            <a:off x="842799" y="3617293"/>
            <a:ext cx="5762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3600" dirty="0">
                <a:solidFill>
                  <a:srgbClr val="FF0000"/>
                </a:solidFill>
              </a:rPr>
              <a:t>https://www.amazon.com/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30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191" name="Google Shape;191;p30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2" name="Google Shape;192;p30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30"/>
          <p:cNvSpPr txBox="1"/>
          <p:nvPr/>
        </p:nvSpPr>
        <p:spPr>
          <a:xfrm>
            <a:off x="457350" y="1820575"/>
            <a:ext cx="71694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poder visualizar los estilos CSS aplicados a una página (incluidas las propiedades de flexbox), utilizamos el Inspector de nuestro navegador. </a:t>
            </a:r>
            <a:r>
              <a:rPr lang="es" sz="2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acceder al mismo, debemos hacer </a:t>
            </a:r>
            <a:r>
              <a:rPr lang="es" sz="2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click derecho -&gt; inspeccionar, o utilizar la tecla F12.</a:t>
            </a:r>
            <a:endParaRPr sz="2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Recuerda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sz="14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Empezando con Flexbox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Propiedades de padres e hijos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Propiedades del padre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" name="Google Shape;322;p50">
            <a:extLst>
              <a:ext uri="{FF2B5EF4-FFF2-40B4-BE49-F238E27FC236}">
                <a16:creationId xmlns:a16="http://schemas.microsoft.com/office/drawing/2014/main" id="{5C58333B-8437-7E36-FEE9-5CCF95AA1F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000" y="1474475"/>
            <a:ext cx="6495092" cy="27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0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sz="3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2" name="Google Shape;722;p90"/>
          <p:cNvSpPr txBox="1"/>
          <p:nvPr/>
        </p:nvSpPr>
        <p:spPr>
          <a:xfrm>
            <a:off x="1520097" y="1722353"/>
            <a:ext cx="71694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Vamos </a:t>
            </a:r>
            <a:r>
              <a:rPr lang="es-ES" sz="25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practicando: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es-ES" sz="25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es-ES" sz="25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es-ES" sz="25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es-ES" sz="25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es-ES" sz="25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18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-ES" sz="1800" dirty="0" err="1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FlexBox</a:t>
            </a:r>
            <a:r>
              <a:rPr lang="es-ES" sz="18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800" b="1" i="0" u="none" strike="noStrike" cap="none" dirty="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23" name="Google Shape;723;p90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724" name="Google Shape;724;p9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5" name="Google Shape;725;p9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83011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Flexbox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" name="Google Shape;54;p15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0</a:t>
            </a:r>
            <a:r>
              <a:rPr lang="es" sz="18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  <a:r>
              <a:rPr lang="es" sz="18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lang="es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DESARROLLO WEB</a:t>
            </a:r>
            <a:endParaRPr sz="16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0"/>
          <p:cNvSpPr txBox="1"/>
          <p:nvPr/>
        </p:nvSpPr>
        <p:spPr>
          <a:xfrm>
            <a:off x="462375" y="403425"/>
            <a:ext cx="82689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¿Cómo empezamos?</a:t>
            </a:r>
            <a:endParaRPr sz="3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9" name="Google Shape;269;p40"/>
          <p:cNvGrpSpPr/>
          <p:nvPr/>
        </p:nvGrpSpPr>
        <p:grpSpPr>
          <a:xfrm>
            <a:off x="8212551" y="169348"/>
            <a:ext cx="738900" cy="738900"/>
            <a:chOff x="473351" y="619523"/>
            <a:chExt cx="738900" cy="738900"/>
          </a:xfrm>
        </p:grpSpPr>
        <p:sp>
          <p:nvSpPr>
            <p:cNvPr id="270" name="Google Shape;270;p4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1" name="Google Shape;271;p4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2" name="Google Shape;272;p40"/>
          <p:cNvSpPr txBox="1"/>
          <p:nvPr/>
        </p:nvSpPr>
        <p:spPr>
          <a:xfrm>
            <a:off x="976975" y="1417575"/>
            <a:ext cx="6005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 primero que debemos hacer es establecer la propiedad display con el valor flex en el elemento padre.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73" name="Google Shape;273;p40"/>
          <p:cNvGraphicFramePr/>
          <p:nvPr>
            <p:extLst>
              <p:ext uri="{D42A27DB-BD31-4B8C-83A1-F6EECF244321}">
                <p14:modId xmlns:p14="http://schemas.microsoft.com/office/powerpoint/2010/main" val="234774262"/>
              </p:ext>
            </p:extLst>
          </p:nvPr>
        </p:nvGraphicFramePr>
        <p:xfrm>
          <a:off x="976975" y="2318625"/>
          <a:ext cx="2048562" cy="1280125"/>
        </p:xfrm>
        <a:graphic>
          <a:graphicData uri="http://schemas.openxmlformats.org/drawingml/2006/table">
            <a:tbl>
              <a:tblPr>
                <a:noFill/>
                <a:tableStyleId>{F0BC59FE-BC79-4E25-831D-57740675FB59}</a:tableStyleId>
              </a:tblPr>
              <a:tblGrid>
                <a:gridCol w="2048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0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s" sz="1350" dirty="0">
                          <a:solidFill>
                            <a:srgbClr val="8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.padre-flex</a:t>
                      </a:r>
                      <a:r>
                        <a:rPr lang="es" sz="1350" dirty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endParaRPr sz="1350" dirty="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s" sz="1350" dirty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s" sz="1350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display</a:t>
                      </a:r>
                      <a:r>
                        <a:rPr lang="es" sz="1350" dirty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s" sz="1350" dirty="0">
                          <a:solidFill>
                            <a:srgbClr val="0451A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flex</a:t>
                      </a:r>
                      <a:r>
                        <a:rPr lang="es" sz="1350" dirty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350" dirty="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s" sz="1350" dirty="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350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Picture 2" descr="https://cdn-media-1.freecodecamp.org/images/6WwoIEc45lUHUcFQCmD8GmziiISm2lO64Y1-">
            <a:extLst>
              <a:ext uri="{FF2B5EF4-FFF2-40B4-BE49-F238E27FC236}">
                <a16:creationId xmlns:a16="http://schemas.microsoft.com/office/drawing/2014/main" id="{FD81DB52-ED6C-01A7-5E6D-F1FDF462BA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030" y="2011115"/>
            <a:ext cx="5010632" cy="216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Flex-direction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" name="Google Shape;241;p36"/>
          <p:cNvSpPr txBox="1"/>
          <p:nvPr/>
        </p:nvSpPr>
        <p:spPr>
          <a:xfrm>
            <a:off x="473349" y="1851403"/>
            <a:ext cx="2994755" cy="22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 Esta propiedad nos va a permitir especificar si queremos que los flex items se dispongan en filas o columnas. Sus valores posibles son: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row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row-reverse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column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column-reverse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2" name="Google Shape;242;p36"/>
          <p:cNvSpPr txBox="1"/>
          <p:nvPr/>
        </p:nvSpPr>
        <p:spPr>
          <a:xfrm>
            <a:off x="5215689" y="263469"/>
            <a:ext cx="3104147" cy="1587934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lang="es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s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200" i="0" u="none" strike="noStrike" cap="none" dirty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es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lang="es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200" i="0" u="none" strike="noStrike" cap="none" dirty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s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sz="12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i="0" u="none" strike="noStrike" cap="none" dirty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sz="1200" i="0" u="none" strike="noStrike" cap="none" dirty="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b="0" i="0" u="none" strike="noStrike" cap="none" dirty="0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" name="Picture 2" descr="https://cdn-media-1.freecodecamp.org/images/wEg7wdKEfv9-bqaiB-t9hzOapBPiqZVYNFIh">
            <a:extLst>
              <a:ext uri="{FF2B5EF4-FFF2-40B4-BE49-F238E27FC236}">
                <a16:creationId xmlns:a16="http://schemas.microsoft.com/office/drawing/2014/main" id="{ABDDF893-FC43-4103-6AC2-9F0B1FE73A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709" y="2076244"/>
            <a:ext cx="5675896" cy="244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5675" y="468325"/>
            <a:ext cx="7112651" cy="38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5"/>
          <p:cNvSpPr txBox="1"/>
          <p:nvPr/>
        </p:nvSpPr>
        <p:spPr>
          <a:xfrm>
            <a:off x="3397927" y="3358775"/>
            <a:ext cx="30000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accent5">
                    <a:lumMod val="75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Resumen de Flex-direction</a:t>
            </a:r>
            <a:endParaRPr b="1" dirty="0">
              <a:solidFill>
                <a:schemeClr val="accent5">
                  <a:lumMod val="75000"/>
                </a:schemeClr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Flex-wrap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473350" y="1478425"/>
            <a:ext cx="38346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 El comportamiento inicial del contenedor flexible es</a:t>
            </a:r>
            <a:r>
              <a:rPr lang="es" sz="1350" dirty="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poder mantener los flex items en su eje, sin importar que las dimensiones de los mismos cambien.</a:t>
            </a:r>
            <a:endParaRPr sz="1350" dirty="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dirty="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flex-wrap vamos a poder </a:t>
            </a:r>
            <a:r>
              <a:rPr lang="es" sz="135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especificar si queremos que los ítems puedan saltar a una nueva línea cuando el contenedor flexible se quede sin espacio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Sus valores posibles son: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●"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nowrap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●"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wrap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●"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wrap-reverse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6" name="Google Shape;256;p38"/>
          <p:cNvSpPr txBox="1"/>
          <p:nvPr/>
        </p:nvSpPr>
        <p:spPr>
          <a:xfrm>
            <a:off x="5179750" y="1478425"/>
            <a:ext cx="3434700" cy="2523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lang="es" sz="135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35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s" sz="135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350" i="0" u="none" strike="noStrike" cap="non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es" sz="135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5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</a:t>
            </a:r>
            <a:r>
              <a:rPr lang="es" sz="13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wrap</a:t>
            </a:r>
            <a:r>
              <a:rPr lang="es" sz="135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35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no-wrap</a:t>
            </a:r>
            <a:r>
              <a:rPr lang="es" sz="135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sz="135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i="0" u="none" strike="noStrike" cap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</a:t>
            </a:r>
            <a:r>
              <a:rPr lang="es" sz="1400" i="0" u="none" strike="noStrike" cap="non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*/</a:t>
            </a:r>
            <a:endParaRPr sz="1400" i="0" u="none" strike="noStrike" cap="non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0"/>
          <p:cNvSpPr txBox="1"/>
          <p:nvPr/>
        </p:nvSpPr>
        <p:spPr>
          <a:xfrm>
            <a:off x="1015675" y="4501775"/>
            <a:ext cx="30000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Resumen de Flex-wrap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3538" y="312725"/>
            <a:ext cx="7396924" cy="401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1"/>
          <p:cNvSpPr txBox="1"/>
          <p:nvPr/>
        </p:nvSpPr>
        <p:spPr>
          <a:xfrm>
            <a:off x="462375" y="403425"/>
            <a:ext cx="82689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Flex-flow</a:t>
            </a:r>
            <a:endParaRPr sz="3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0" name="Google Shape;360;p51"/>
          <p:cNvGrpSpPr/>
          <p:nvPr/>
        </p:nvGrpSpPr>
        <p:grpSpPr>
          <a:xfrm>
            <a:off x="8212551" y="169348"/>
            <a:ext cx="738900" cy="738900"/>
            <a:chOff x="473351" y="619523"/>
            <a:chExt cx="738900" cy="738900"/>
          </a:xfrm>
        </p:grpSpPr>
        <p:sp>
          <p:nvSpPr>
            <p:cNvPr id="361" name="Google Shape;361;p5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2" name="Google Shape;362;p5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3" name="Google Shape;363;p51"/>
          <p:cNvSpPr txBox="1"/>
          <p:nvPr/>
        </p:nvSpPr>
        <p:spPr>
          <a:xfrm>
            <a:off x="1372300" y="1360125"/>
            <a:ext cx="6357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Es la forma abreviada (shorthand) o rápida para las propiedades: 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flex-direction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flex-wrap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Se pone primero la propiedad de flex-direction, y luego la de flex-wrap.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4" name="Google Shape;364;p51"/>
          <p:cNvSpPr txBox="1"/>
          <p:nvPr/>
        </p:nvSpPr>
        <p:spPr>
          <a:xfrm>
            <a:off x="3052450" y="2663025"/>
            <a:ext cx="37530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400" b="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400" b="0" i="0" u="none" strike="noStrike" cap="none" dirty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flex-flow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400" b="0" i="0" u="none" strike="noStrike" cap="none" dirty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00" b="0" i="0" u="none" strike="noStrike" cap="none" dirty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nowrap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/>
        </p:nvSpPr>
        <p:spPr>
          <a:xfrm>
            <a:off x="330200" y="442871"/>
            <a:ext cx="8578849" cy="1652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accent4">
                    <a:lumMod val="75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1800" b="1" dirty="0">
              <a:solidFill>
                <a:schemeClr val="accent4">
                  <a:lumMod val="75000"/>
                </a:schemeClr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Propiedades fundamentales para aplicar en el contenedor flexible (el padre)</a:t>
            </a:r>
            <a:endParaRPr sz="28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41" name="Google Shape;241;p37"/>
          <p:cNvGraphicFramePr/>
          <p:nvPr>
            <p:extLst>
              <p:ext uri="{D42A27DB-BD31-4B8C-83A1-F6EECF244321}">
                <p14:modId xmlns:p14="http://schemas.microsoft.com/office/powerpoint/2010/main" val="1440826818"/>
              </p:ext>
            </p:extLst>
          </p:nvPr>
        </p:nvGraphicFramePr>
        <p:xfrm>
          <a:off x="952500" y="2743200"/>
          <a:ext cx="7239000" cy="1692694"/>
        </p:xfrm>
        <a:graphic>
          <a:graphicData uri="http://schemas.openxmlformats.org/drawingml/2006/table">
            <a:tbl>
              <a:tblPr>
                <a:noFill/>
                <a:tableStyleId>{F0BC59FE-BC79-4E25-831D-57740675FB59}</a:tableStyleId>
              </a:tblPr>
              <a:tblGrid>
                <a:gridCol w="133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50" b="1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Display</a:t>
                      </a:r>
                      <a:endParaRPr sz="1250" b="1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Flex</a:t>
                      </a:r>
                      <a:r>
                        <a:rPr lang="es" sz="1250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(el que inicia): indicará que sus hijos serán “flexibles”.</a:t>
                      </a:r>
                      <a:endParaRPr sz="125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50" b="1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flex-direction</a:t>
                      </a:r>
                      <a:endParaRPr sz="125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50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Elegir dirección vertical u horizontal.</a:t>
                      </a:r>
                      <a:endParaRPr sz="125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50" b="1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flex-wrap</a:t>
                      </a:r>
                      <a:endParaRPr sz="125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5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¿Se hará multilínea cuando llegue al limite?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50" b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flex-flow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5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Abreviación de propiedades.</a:t>
                      </a:r>
                      <a:endParaRPr sz="125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/>
        </p:nvSpPr>
        <p:spPr>
          <a:xfrm>
            <a:off x="599680" y="333051"/>
            <a:ext cx="4775222" cy="118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dirty="0">
                <a:solidFill>
                  <a:schemeClr val="accent4">
                    <a:lumMod val="75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Flex: </a:t>
            </a: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Posiciones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2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Justify content</a:t>
            </a:r>
            <a:endParaRPr sz="32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0" name="Google Shape;370;p52"/>
          <p:cNvSpPr txBox="1"/>
          <p:nvPr/>
        </p:nvSpPr>
        <p:spPr>
          <a:xfrm>
            <a:off x="257890" y="1514883"/>
            <a:ext cx="4975848" cy="322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Justify-content nos va a permitir alinear los elementos.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Esto puede ser de forma vertical u horizontal, según lo especifiquemos con flex-direction.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Nos va a ayudar a distribuir los flex items (hijos) en el contenedor (padre), cuando los ítems no utilicen todo el espacio disponible en su eje principal actual. </a:t>
            </a:r>
          </a:p>
          <a:p>
            <a:pPr marL="457200" indent="-314325">
              <a:lnSpc>
                <a:spcPct val="150000"/>
              </a:lnSpc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400" b="1" dirty="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 siguientes ejemplos parten de la base del contenedor en “</a:t>
            </a:r>
            <a:r>
              <a:rPr lang="es-ES" sz="1400" b="1" dirty="0" err="1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</a:t>
            </a:r>
            <a:r>
              <a:rPr lang="es-ES" sz="1400" b="1" dirty="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”.</a:t>
            </a: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endParaRPr sz="1350" b="1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902AE8-6993-0703-9C40-94B413F14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046" y="258679"/>
            <a:ext cx="3323125" cy="44048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/>
        </p:nvSpPr>
        <p:spPr>
          <a:xfrm>
            <a:off x="133588" y="194637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Justify-content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" name="Google Shape;289;p43"/>
          <p:cNvSpPr txBox="1"/>
          <p:nvPr/>
        </p:nvSpPr>
        <p:spPr>
          <a:xfrm>
            <a:off x="399219" y="1213730"/>
            <a:ext cx="45711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Justify-content nos va a permitir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alinear los elementos en el eje principal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. Este puede ser el eje vertical u horizontal, según lo especifiquemos con flex-direction. Con esta propiedad podemos distribuir los flex items (hijos) en el contenedor (padre), cuando los ítems no utilicen todo el espacio disponible en su eje principal actual.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Sus valores posibles son: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flex-start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center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flex-end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space-between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space-around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space-evenly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0" name="Google Shape;290;p43"/>
          <p:cNvSpPr txBox="1"/>
          <p:nvPr/>
        </p:nvSpPr>
        <p:spPr>
          <a:xfrm>
            <a:off x="5235950" y="520825"/>
            <a:ext cx="3434700" cy="2523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lang="es" sz="135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35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s" sz="135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350" i="0" u="none" strike="noStrike" cap="none" dirty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es" sz="135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5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s" sz="135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lang="es" sz="135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350" i="0" u="none" strike="noStrike" cap="none" dirty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s" sz="135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sz="135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lang="es" sz="1350" dirty="0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350" dirty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flex-start</a:t>
            </a:r>
            <a:r>
              <a:rPr lang="es" sz="1350" dirty="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5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i="0" u="none" strike="noStrike" cap="none" dirty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</a:t>
            </a:r>
            <a:r>
              <a:rPr lang="es" sz="1400" i="0" u="none" strike="noStrike" cap="none" dirty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*/</a:t>
            </a:r>
            <a:endParaRPr sz="1400" i="0" u="none" strike="noStrike" cap="none" dirty="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" name="Picture 2" descr="https://cdn-media-1.freecodecamp.org/images/OBGVr-DdHiQ2y9VOWuhXqXeGnFnyDSBTx7hv">
            <a:extLst>
              <a:ext uri="{FF2B5EF4-FFF2-40B4-BE49-F238E27FC236}">
                <a16:creationId xmlns:a16="http://schemas.microsoft.com/office/drawing/2014/main" id="{FBDF4EB0-99CE-EB8E-C468-92331558E33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3458887"/>
            <a:ext cx="5201288" cy="11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0"/>
          <p:cNvSpPr txBox="1"/>
          <p:nvPr/>
        </p:nvSpPr>
        <p:spPr>
          <a:xfrm>
            <a:off x="1015674" y="4501775"/>
            <a:ext cx="442259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solidFill>
                  <a:schemeClr val="accent5">
                    <a:lumMod val="75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Justify-content resumen</a:t>
            </a:r>
            <a:endParaRPr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60" name="Google Shape;460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100" y="254275"/>
            <a:ext cx="8459199" cy="396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1362" y="1250837"/>
            <a:ext cx="2042550" cy="31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93288" y="131397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51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09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 txBox="1"/>
          <p:nvPr/>
        </p:nvSpPr>
        <p:spPr>
          <a:xfrm>
            <a:off x="472700" y="468275"/>
            <a:ext cx="2324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Temario</a:t>
            </a:r>
            <a:endParaRPr sz="3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" name="Google Shape;64;p16"/>
          <p:cNvSpPr txBox="1"/>
          <p:nvPr/>
        </p:nvSpPr>
        <p:spPr>
          <a:xfrm>
            <a:off x="132055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r>
              <a:rPr lang="es" sz="12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 sz="1600" b="1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5" name="Google Shape;65;p16"/>
          <p:cNvCxnSpPr/>
          <p:nvPr/>
        </p:nvCxnSpPr>
        <p:spPr>
          <a:xfrm>
            <a:off x="1395275" y="2683775"/>
            <a:ext cx="1778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" name="Google Shape;66;p16"/>
          <p:cNvSpPr txBox="1"/>
          <p:nvPr/>
        </p:nvSpPr>
        <p:spPr>
          <a:xfrm>
            <a:off x="1320125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 b="1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CSS+ Box Modeling</a:t>
            </a:r>
            <a:endParaRPr sz="1500" b="1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" name="Google Shape;67;p16"/>
          <p:cNvSpPr txBox="1"/>
          <p:nvPr/>
        </p:nvSpPr>
        <p:spPr>
          <a:xfrm>
            <a:off x="3593075" y="1487775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r>
              <a:rPr lang="es" sz="12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  <a:endParaRPr sz="16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8" name="Google Shape;68;p16"/>
          <p:cNvCxnSpPr/>
          <p:nvPr/>
        </p:nvCxnSpPr>
        <p:spPr>
          <a:xfrm>
            <a:off x="3667800" y="2683775"/>
            <a:ext cx="1778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" name="Google Shape;69;p16"/>
          <p:cNvSpPr txBox="1"/>
          <p:nvPr/>
        </p:nvSpPr>
        <p:spPr>
          <a:xfrm>
            <a:off x="3592650" y="1969975"/>
            <a:ext cx="192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Flexbox</a:t>
            </a:r>
            <a:endParaRPr sz="1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586560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sz="1600" b="1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1" name="Google Shape;71;p16"/>
          <p:cNvCxnSpPr/>
          <p:nvPr/>
        </p:nvCxnSpPr>
        <p:spPr>
          <a:xfrm>
            <a:off x="5940325" y="2683775"/>
            <a:ext cx="1778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6"/>
          <p:cNvSpPr txBox="1"/>
          <p:nvPr/>
        </p:nvSpPr>
        <p:spPr>
          <a:xfrm>
            <a:off x="5865175" y="1969975"/>
            <a:ext cx="192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 b="1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Grids</a:t>
            </a:r>
            <a:endParaRPr sz="1500" b="1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3" name="Google Shape;73;p16"/>
          <p:cNvCxnSpPr/>
          <p:nvPr/>
        </p:nvCxnSpPr>
        <p:spPr>
          <a:xfrm>
            <a:off x="1410700" y="1857075"/>
            <a:ext cx="1778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16"/>
          <p:cNvCxnSpPr/>
          <p:nvPr/>
        </p:nvCxnSpPr>
        <p:spPr>
          <a:xfrm>
            <a:off x="3683225" y="1857075"/>
            <a:ext cx="1778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16"/>
          <p:cNvCxnSpPr/>
          <p:nvPr/>
        </p:nvCxnSpPr>
        <p:spPr>
          <a:xfrm>
            <a:off x="5955750" y="1857075"/>
            <a:ext cx="1778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16"/>
          <p:cNvSpPr txBox="1"/>
          <p:nvPr/>
        </p:nvSpPr>
        <p:spPr>
          <a:xfrm>
            <a:off x="1411100" y="2751075"/>
            <a:ext cx="1778400" cy="125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✓"/>
            </a:pPr>
            <a:r>
              <a:rPr lang="es" sz="12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Box Modeling</a:t>
            </a:r>
            <a:endParaRPr sz="12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✓"/>
            </a:pPr>
            <a:r>
              <a:rPr lang="es" sz="12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Display</a:t>
            </a:r>
            <a:endParaRPr sz="12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200"/>
              <a:buFont typeface="DM Sans"/>
              <a:buChar char="✓"/>
            </a:pPr>
            <a:r>
              <a:rPr lang="es" sz="12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Posiciones</a:t>
            </a:r>
            <a:endParaRPr sz="12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5955750" y="2830038"/>
            <a:ext cx="1646100" cy="13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Grids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Grids y Flexbox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Grids por áreas</a:t>
            </a:r>
            <a:endParaRPr sz="12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3675513" y="2972363"/>
            <a:ext cx="16461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 action="ppaction://hlinksldjump"/>
              </a:rPr>
              <a:t>Flexbox</a:t>
            </a:r>
            <a:endParaRPr sz="1200" b="0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lang="es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 action="ppaction://hlinksldjump"/>
              </a:rPr>
              <a:t>Propiedad de padres e hijos</a:t>
            </a:r>
            <a:endParaRPr sz="1200" b="0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Align-items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3" name="Google Shape;303;p45"/>
          <p:cNvSpPr txBox="1"/>
          <p:nvPr/>
        </p:nvSpPr>
        <p:spPr>
          <a:xfrm>
            <a:off x="570125" y="1556725"/>
            <a:ext cx="35322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Así como justify-content alinea los elementos en el eje principal, align-items hace lo propio, pero en el eje secundario. Este será el opuesto al principal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Sus valores posibles son: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●"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flex-start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●"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center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●"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flex-end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●"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stretch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●"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baseline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4" name="Google Shape;304;p45"/>
          <p:cNvSpPr txBox="1"/>
          <p:nvPr/>
        </p:nvSpPr>
        <p:spPr>
          <a:xfrm>
            <a:off x="5179750" y="1478425"/>
            <a:ext cx="3434700" cy="2523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lang="es" sz="135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35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s" sz="135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350" i="0" u="none" strike="noStrike" cap="none" dirty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es" sz="135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5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s" sz="135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lang="es" sz="135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350" i="0" u="none" strike="noStrike" cap="none" dirty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s" sz="135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sz="135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lang="es" sz="1350" dirty="0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350" dirty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flex-start</a:t>
            </a:r>
            <a:r>
              <a:rPr lang="es" sz="1350" dirty="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5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i="0" u="none" strike="noStrike" cap="none" dirty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</a:t>
            </a:r>
            <a:r>
              <a:rPr lang="es" sz="1400" i="0" u="none" strike="noStrike" cap="none" dirty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*/</a:t>
            </a:r>
            <a:endParaRPr sz="1400" i="0" u="none" strike="noStrike" cap="none" dirty="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1"/>
          <p:cNvSpPr txBox="1"/>
          <p:nvPr/>
        </p:nvSpPr>
        <p:spPr>
          <a:xfrm>
            <a:off x="395145" y="166182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Align-items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6" name="Google Shape;576;p71"/>
          <p:cNvSpPr txBox="1"/>
          <p:nvPr/>
        </p:nvSpPr>
        <p:spPr>
          <a:xfrm>
            <a:off x="298735" y="955697"/>
            <a:ext cx="3834600" cy="22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Alinear los elementos verticales de forma horizontal. 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          </a:t>
            </a:r>
            <a:r>
              <a:rPr lang="es" sz="1350" dirty="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(flex-direction: column)</a:t>
            </a:r>
            <a:endParaRPr sz="1350" dirty="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Alinear los elementos horizontales de forma vertical.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          </a:t>
            </a:r>
            <a:r>
              <a:rPr lang="es" sz="1350" dirty="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(flex-direction: row)</a:t>
            </a:r>
            <a:endParaRPr sz="1350" dirty="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77" name="Google Shape;577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3335" y="646322"/>
            <a:ext cx="2352133" cy="16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63114" y="670591"/>
            <a:ext cx="2352125" cy="157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https://cdn-media-1.freecodecamp.org/images/UgsULw0Kk49l-l1wSzeurYNJKCmcA-01oE8a">
            <a:extLst>
              <a:ext uri="{FF2B5EF4-FFF2-40B4-BE49-F238E27FC236}">
                <a16:creationId xmlns:a16="http://schemas.microsoft.com/office/drawing/2014/main" id="{3139D784-4F4B-BC2B-2EB9-6C94535507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205" y="2773831"/>
            <a:ext cx="6523589" cy="228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1875" y="0"/>
            <a:ext cx="39821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77"/>
          <p:cNvSpPr txBox="1"/>
          <p:nvPr/>
        </p:nvSpPr>
        <p:spPr>
          <a:xfrm>
            <a:off x="501450" y="1081750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Align-items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resumen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1" name="Google Shape;641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8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" sz="5000" b="0" i="0" u="none" strike="noStrike" cap="non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sz="5000" b="0" i="0" u="none" strike="noStrike" cap="non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sz="40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0" name="Google Shape;710;p88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sz="20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/>
          <p:nvPr/>
        </p:nvSpPr>
        <p:spPr>
          <a:xfrm>
            <a:off x="378995" y="1189149"/>
            <a:ext cx="8537303" cy="3461055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61"/>
          <p:cNvSpPr txBox="1"/>
          <p:nvPr/>
        </p:nvSpPr>
        <p:spPr>
          <a:xfrm>
            <a:off x="462375" y="403425"/>
            <a:ext cx="82689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1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Justify-content + Align-items</a:t>
            </a:r>
            <a:endParaRPr sz="31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7" name="Google Shape;467;p61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468" name="Google Shape;468;p6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9" name="Google Shape;469;p6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0" name="Google Shape;470;p61"/>
          <p:cNvSpPr txBox="1"/>
          <p:nvPr/>
        </p:nvSpPr>
        <p:spPr>
          <a:xfrm>
            <a:off x="824163" y="1360125"/>
            <a:ext cx="761726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Los siguientes ejemplos parten de la base del </a:t>
            </a:r>
            <a:r>
              <a:rPr lang="es" b="1" dirty="0">
                <a:latin typeface="DM Sans"/>
                <a:ea typeface="DM Sans"/>
                <a:cs typeface="DM Sans"/>
                <a:sym typeface="DM Sans"/>
              </a:rPr>
              <a:t>contenedor en “column</a:t>
            </a:r>
            <a:r>
              <a:rPr lang="es" sz="1350" i="1" dirty="0">
                <a:latin typeface="DM Sans"/>
                <a:ea typeface="DM Sans"/>
                <a:cs typeface="DM Sans"/>
                <a:sym typeface="DM Sans"/>
              </a:rPr>
              <a:t>”, con altura definida:</a:t>
            </a:r>
            <a:endParaRPr sz="1350" i="1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1" name="Google Shape;471;p61"/>
          <p:cNvSpPr txBox="1"/>
          <p:nvPr/>
        </p:nvSpPr>
        <p:spPr>
          <a:xfrm>
            <a:off x="824163" y="2044997"/>
            <a:ext cx="2847647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400" b="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400" b="0" i="0" u="none" strike="noStrike" cap="none" dirty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400" b="0" i="0" u="none" strike="noStrike" cap="none" dirty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sz="1400" b="0" i="0" u="none" strike="noStrike" cap="none" dirty="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" name="Picture 2" descr="https://cdn-media-1.freecodecamp.org/images/u9tCV-zRt3qpgSyNQt53e-eRz0-HIrsqqOk-">
            <a:extLst>
              <a:ext uri="{FF2B5EF4-FFF2-40B4-BE49-F238E27FC236}">
                <a16:creationId xmlns:a16="http://schemas.microsoft.com/office/drawing/2014/main" id="{A5835E44-82D7-092B-2480-97407A4BD5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365" y="1870333"/>
            <a:ext cx="4825378" cy="251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8"/>
          <p:cNvSpPr txBox="1"/>
          <p:nvPr/>
        </p:nvSpPr>
        <p:spPr>
          <a:xfrm>
            <a:off x="196624" y="102964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Align-content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7" name="Google Shape;647;p78"/>
          <p:cNvSpPr txBox="1"/>
          <p:nvPr/>
        </p:nvSpPr>
        <p:spPr>
          <a:xfrm>
            <a:off x="412507" y="1030637"/>
            <a:ext cx="70647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👍 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Esta propiedad solo tiene efecto cuando el contenedor flexible tiene varias líneas de flex items (hijos). 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👍 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Si se colocan en una sola línea, esta propiedad no tiene ningún efecto sobre el diseño.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👍 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Para poder aplicarlo se necesita tener el atributo flex-wrap, que permita verificar los ejes horizontales.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Su valores posibles son:</a:t>
            </a: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stretch</a:t>
            </a:r>
            <a:endParaRPr lang="es-ES"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flex-start</a:t>
            </a:r>
            <a:endParaRPr lang="es-ES"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flex-end</a:t>
            </a:r>
            <a:endParaRPr lang="es-ES"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center</a:t>
            </a: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space-between</a:t>
            </a:r>
            <a:endParaRPr lang="es-ES"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space-around</a:t>
            </a:r>
            <a:endParaRPr lang="es-ES"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space-evenly</a:t>
            </a:r>
            <a:endParaRPr lang="es-ES"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318;p47">
            <a:extLst>
              <a:ext uri="{FF2B5EF4-FFF2-40B4-BE49-F238E27FC236}">
                <a16:creationId xmlns:a16="http://schemas.microsoft.com/office/drawing/2014/main" id="{7B9CC595-D336-A048-60B0-C5F1E1765BAC}"/>
              </a:ext>
            </a:extLst>
          </p:cNvPr>
          <p:cNvSpPr txBox="1"/>
          <p:nvPr/>
        </p:nvSpPr>
        <p:spPr>
          <a:xfrm>
            <a:off x="4267174" y="2424175"/>
            <a:ext cx="3085500" cy="2248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400" b="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400" b="0" i="0" u="none" strike="noStrike" cap="none" dirty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sz="1400" b="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flex-wrap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400" b="0" i="0" u="none" strike="noStrike" cap="none" dirty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wrap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400" b="0" i="0" u="none" strike="noStrike" cap="none" dirty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align-content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" sz="1400" b="0" i="0" u="none" strike="noStrike" cap="none" dirty="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stretch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sz="1400" b="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 dirty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predeterminada */</a:t>
            </a:r>
            <a:endParaRPr sz="1400" b="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/>
        </p:nvSpPr>
        <p:spPr>
          <a:xfrm>
            <a:off x="422993" y="366057"/>
            <a:ext cx="8141100" cy="195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accent4">
                    <a:lumMod val="75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RESUMEN: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2400" b="1" dirty="0">
              <a:solidFill>
                <a:schemeClr val="accent4">
                  <a:lumMod val="75000"/>
                </a:schemeClr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Propiedades para posicionar  objetos hijos en el contenedor flexible (el padre)</a:t>
            </a:r>
            <a:endParaRPr sz="32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47" name="Google Shape;247;p38"/>
          <p:cNvGraphicFramePr/>
          <p:nvPr>
            <p:extLst>
              <p:ext uri="{D42A27DB-BD31-4B8C-83A1-F6EECF244321}">
                <p14:modId xmlns:p14="http://schemas.microsoft.com/office/powerpoint/2010/main" val="765085097"/>
              </p:ext>
            </p:extLst>
          </p:nvPr>
        </p:nvGraphicFramePr>
        <p:xfrm>
          <a:off x="952500" y="2706619"/>
          <a:ext cx="7239000" cy="1855952"/>
        </p:xfrm>
        <a:graphic>
          <a:graphicData uri="http://schemas.openxmlformats.org/drawingml/2006/table">
            <a:tbl>
              <a:tblPr>
                <a:noFill/>
                <a:tableStyleId>{F0BC59FE-BC79-4E25-831D-57740675FB59}</a:tableStyleId>
              </a:tblPr>
              <a:tblGrid>
                <a:gridCol w="143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0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50" b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justify-content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5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Alinear horizontalmente a los hijos si el padre es “fila” o verticalmente si el padre es “columna”.</a:t>
                      </a:r>
                      <a:endParaRPr sz="125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50" b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align-items</a:t>
                      </a:r>
                      <a:endParaRPr sz="1250" b="1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5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Alinear verticalmente a los hijos (si el padre es “columna”).</a:t>
                      </a:r>
                      <a:endParaRPr sz="12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50" b="1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align-content</a:t>
                      </a:r>
                      <a:endParaRPr sz="1250" b="1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5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5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Alinear verticalmente a los hijos cuando son multilínea.</a:t>
                      </a:r>
                      <a:endParaRPr sz="125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6"/>
          <p:cNvSpPr txBox="1"/>
          <p:nvPr/>
        </p:nvSpPr>
        <p:spPr>
          <a:xfrm>
            <a:off x="473350" y="619525"/>
            <a:ext cx="81411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Propiedades para los flex items (hijos)</a:t>
            </a:r>
            <a:endParaRPr sz="36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D38436E5-ADFB-5775-01CE-2635D5172135}"/>
              </a:ext>
            </a:extLst>
          </p:cNvPr>
          <p:cNvGrpSpPr/>
          <p:nvPr/>
        </p:nvGrpSpPr>
        <p:grpSpPr>
          <a:xfrm>
            <a:off x="1566612" y="1875925"/>
            <a:ext cx="5734050" cy="2095500"/>
            <a:chOff x="1566612" y="1875925"/>
            <a:chExt cx="5734050" cy="2095500"/>
          </a:xfrm>
        </p:grpSpPr>
        <p:pic>
          <p:nvPicPr>
            <p:cNvPr id="696" name="Google Shape;696;p8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66612" y="1875925"/>
              <a:ext cx="5734050" cy="2095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685CA897-83DB-A10B-47F2-1CBFF45D01B2}"/>
                </a:ext>
              </a:extLst>
            </p:cNvPr>
            <p:cNvSpPr txBox="1"/>
            <p:nvPr/>
          </p:nvSpPr>
          <p:spPr>
            <a:xfrm>
              <a:off x="2171699" y="2923675"/>
              <a:ext cx="7158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/>
                <a:t>😎</a:t>
              </a:r>
              <a:endParaRPr lang="es-AR" sz="3600" dirty="0"/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C5084681-F257-0D2A-0EA8-B8D1B6750D07}"/>
                </a:ext>
              </a:extLst>
            </p:cNvPr>
            <p:cNvSpPr txBox="1"/>
            <p:nvPr/>
          </p:nvSpPr>
          <p:spPr>
            <a:xfrm>
              <a:off x="3864141" y="2897607"/>
              <a:ext cx="7158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/>
                <a:t>😎</a:t>
              </a:r>
              <a:endParaRPr lang="es-AR" sz="3600" dirty="0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B0B1E220-921C-9843-AEA3-2F946692F559}"/>
                </a:ext>
              </a:extLst>
            </p:cNvPr>
            <p:cNvSpPr txBox="1"/>
            <p:nvPr/>
          </p:nvSpPr>
          <p:spPr>
            <a:xfrm>
              <a:off x="5556583" y="2879559"/>
              <a:ext cx="7158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/>
                <a:t>😎</a:t>
              </a:r>
              <a:endParaRPr lang="es-AR" sz="3600" dirty="0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cdn-media-1.freecodecamp.org/images/HbnMZT330ylw5idocqrjOfp9DrlZt9JrJm9o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99" y="2130990"/>
            <a:ext cx="7898056" cy="247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18;p85"/>
          <p:cNvSpPr txBox="1"/>
          <p:nvPr/>
        </p:nvSpPr>
        <p:spPr>
          <a:xfrm>
            <a:off x="1009200" y="374700"/>
            <a:ext cx="3382327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s" sz="4000" b="0" i="1" u="none" strike="noStrike" cap="none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 SELF</a:t>
            </a:r>
            <a:endParaRPr sz="4000" b="0" i="1" u="none" strike="noStrike" cap="none" dirty="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04DDDB6-61A2-A07E-F755-510143D7B44B}"/>
              </a:ext>
            </a:extLst>
          </p:cNvPr>
          <p:cNvSpPr txBox="1"/>
          <p:nvPr/>
        </p:nvSpPr>
        <p:spPr>
          <a:xfrm>
            <a:off x="5660858" y="542232"/>
            <a:ext cx="234615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Su valores posibles son:</a:t>
            </a: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lang="es-ES" sz="1400" dirty="0" err="1">
                <a:latin typeface="DM Sans"/>
                <a:ea typeface="DM Sans"/>
                <a:cs typeface="DM Sans"/>
                <a:sym typeface="DM Sans"/>
              </a:rPr>
              <a:t>stretch</a:t>
            </a:r>
            <a:endParaRPr lang="es-ES" sz="140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lang="es-ES" sz="1400" dirty="0" err="1">
                <a:latin typeface="DM Sans"/>
                <a:ea typeface="DM Sans"/>
                <a:cs typeface="DM Sans"/>
                <a:sym typeface="DM Sans"/>
              </a:rPr>
              <a:t>flex-start</a:t>
            </a:r>
            <a:endParaRPr lang="es-ES" sz="140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lang="es-ES" sz="1400" dirty="0" err="1">
                <a:latin typeface="DM Sans"/>
                <a:ea typeface="DM Sans"/>
                <a:cs typeface="DM Sans"/>
                <a:sym typeface="DM Sans"/>
              </a:rPr>
              <a:t>flex-end</a:t>
            </a:r>
            <a:endParaRPr lang="es-ES" sz="140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center</a:t>
            </a: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●"/>
            </a:pPr>
            <a:r>
              <a:rPr lang="es-ES" dirty="0" err="1">
                <a:latin typeface="DM Sans"/>
                <a:ea typeface="DM Sans"/>
                <a:cs typeface="DM Sans"/>
                <a:sym typeface="DM Sans"/>
              </a:rPr>
              <a:t>baseline</a:t>
            </a:r>
            <a:endParaRPr lang="es-ES" sz="1400" dirty="0"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763534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7"/>
          <p:cNvSpPr txBox="1"/>
          <p:nvPr/>
        </p:nvSpPr>
        <p:spPr>
          <a:xfrm>
            <a:off x="473350" y="619525"/>
            <a:ext cx="81411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Order</a:t>
            </a:r>
            <a:endParaRPr sz="36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2" name="Google Shape;702;p87"/>
          <p:cNvSpPr txBox="1"/>
          <p:nvPr/>
        </p:nvSpPr>
        <p:spPr>
          <a:xfrm>
            <a:off x="603425" y="1455900"/>
            <a:ext cx="46743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Esta propiedad permite modificar el orden de aparición de un elemento. Recibe como valor números enteros.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3" name="Google Shape;703;p87"/>
          <p:cNvSpPr txBox="1"/>
          <p:nvPr/>
        </p:nvSpPr>
        <p:spPr>
          <a:xfrm>
            <a:off x="693575" y="2156475"/>
            <a:ext cx="5733600" cy="948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.hijo-flex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400" b="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4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400" b="0" i="0" u="none" strike="noStrike" cap="none" dirty="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04" name="Google Shape;704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576" y="3215789"/>
            <a:ext cx="5733549" cy="1222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sz="3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nuevos elementos de flexbox.</a:t>
            </a:r>
            <a:endParaRPr sz="135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690561" y="20547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Aplicar sus diferentes variantes.</a:t>
            </a:r>
            <a:endParaRPr sz="135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2690561" y="29122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Adquirir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conocimientos necesarios para comprender y crear una página con Flexbox</a:t>
            </a:r>
            <a:endParaRPr sz="135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0" name="Google Shape;90;p17"/>
          <p:cNvCxnSpPr>
            <a:stCxn id="84" idx="2"/>
            <a:endCxn id="86" idx="0"/>
          </p:cNvCxnSpPr>
          <p:nvPr/>
        </p:nvCxnSpPr>
        <p:spPr>
          <a:xfrm rot="-5400000" flipH="1">
            <a:off x="2052976" y="1960238"/>
            <a:ext cx="436500" cy="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7"/>
          <p:cNvCxnSpPr>
            <a:stCxn id="86" idx="2"/>
            <a:endCxn id="88" idx="0"/>
          </p:cNvCxnSpPr>
          <p:nvPr/>
        </p:nvCxnSpPr>
        <p:spPr>
          <a:xfrm rot="-5400000" flipH="1">
            <a:off x="1953826" y="2692488"/>
            <a:ext cx="6342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1987121" y="1216002"/>
            <a:ext cx="7095900" cy="3455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i="1" dirty="0"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F</a:t>
            </a:r>
            <a:r>
              <a:rPr lang="es" sz="1800" b="0" i="1" u="none" strike="noStrike" cap="none" dirty="0">
                <a:solidFill>
                  <a:srgbClr val="000000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lex </a:t>
            </a:r>
            <a:r>
              <a:rPr lang="es" sz="1800" b="0" i="0" u="none" strike="noStrike" cap="none" dirty="0">
                <a:solidFill>
                  <a:srgbClr val="000000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(el que inicia): indicará que sus hijos serán “flexibles”.</a:t>
            </a:r>
            <a:endParaRPr sz="1800" b="0" i="1" u="none" strike="noStrike" cap="none" dirty="0">
              <a:solidFill>
                <a:srgbClr val="000000"/>
              </a:solidFill>
              <a:latin typeface="DM Sans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E</a:t>
            </a:r>
            <a:r>
              <a:rPr lang="es" sz="1800" b="0" i="0" u="none" strike="noStrike" cap="none" dirty="0">
                <a:solidFill>
                  <a:srgbClr val="000000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legir dirección vertical u horizontal.</a:t>
            </a:r>
            <a:endParaRPr sz="1800" b="0" i="1" u="none" strike="noStrike" cap="none" dirty="0">
              <a:solidFill>
                <a:srgbClr val="000000"/>
              </a:solidFill>
              <a:latin typeface="DM Sans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S</a:t>
            </a:r>
            <a:r>
              <a:rPr lang="es" sz="1800" b="0" i="0" u="none" strike="noStrike" cap="none" dirty="0">
                <a:solidFill>
                  <a:srgbClr val="000000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e hará multilínea cuando llegue al límite</a:t>
            </a:r>
            <a:endParaRPr sz="1800" b="0" i="1" u="none" strike="noStrike" cap="none" dirty="0">
              <a:solidFill>
                <a:srgbClr val="000000"/>
              </a:solidFill>
              <a:latin typeface="DM Sans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lang="es" sz="1800" b="0" i="0" u="none" strike="noStrike" cap="none" dirty="0">
                <a:solidFill>
                  <a:srgbClr val="000000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breviación de propiedades.</a:t>
            </a:r>
            <a:endParaRPr sz="1800" b="0" i="0" u="none" strike="noStrike" cap="none" dirty="0">
              <a:solidFill>
                <a:srgbClr val="000000"/>
              </a:solidFill>
              <a:latin typeface="DM Sans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lang="es" sz="1800" b="0" i="0" u="none" strike="noStrike" cap="none" dirty="0">
                <a:solidFill>
                  <a:srgbClr val="000000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linear horizontalmente a los hijos si la flex-dirección del padre es “fila” o verticalmente si el padre es “columna”.</a:t>
            </a:r>
            <a:endParaRPr sz="1800" b="0" i="1" u="none" strike="noStrike" cap="none" dirty="0">
              <a:solidFill>
                <a:srgbClr val="000000"/>
              </a:solidFill>
              <a:latin typeface="DM Sans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lang="es" sz="1800" b="0" i="0" u="none" strike="noStrike" cap="none" dirty="0">
                <a:solidFill>
                  <a:srgbClr val="000000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linear verticalmente a los hijos (si el padre es “columna”).</a:t>
            </a:r>
            <a:endParaRPr sz="1800" b="0" i="1" u="none" strike="noStrike" cap="none" dirty="0">
              <a:solidFill>
                <a:srgbClr val="000000"/>
              </a:solidFill>
              <a:latin typeface="DM Sans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lang="es" sz="1800" b="0" i="0" u="none" strike="noStrike" cap="none" dirty="0">
                <a:solidFill>
                  <a:srgbClr val="000000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linear verticalmente a los hijos cuando son multilínea.</a:t>
            </a:r>
            <a:endParaRPr sz="1800" b="0" i="0" u="none" strike="noStrike" cap="none" dirty="0">
              <a:solidFill>
                <a:srgbClr val="000000"/>
              </a:solidFill>
              <a:latin typeface="DM Sans" pitchFamily="2" charset="0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0" name="Google Shape;310;p38"/>
          <p:cNvSpPr txBox="1"/>
          <p:nvPr/>
        </p:nvSpPr>
        <p:spPr>
          <a:xfrm>
            <a:off x="-60979" y="139399"/>
            <a:ext cx="91440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4400" b="1" dirty="0">
                <a:solidFill>
                  <a:schemeClr val="accent4">
                    <a:lumMod val="75000"/>
                  </a:schemeClr>
                </a:solidFill>
                <a:latin typeface="DM Sans" pitchFamily="2" charset="0"/>
                <a:ea typeface="Anton"/>
                <a:cs typeface="Anton"/>
                <a:sym typeface="Anton"/>
              </a:rPr>
              <a:t>Resumen general</a:t>
            </a:r>
            <a:endParaRPr sz="4400" b="1" u="none" strike="noStrike" cap="none" dirty="0">
              <a:solidFill>
                <a:schemeClr val="accent4">
                  <a:lumMod val="75000"/>
                </a:schemeClr>
              </a:solidFill>
              <a:latin typeface="DM Sans" pitchFamily="2" charset="0"/>
              <a:ea typeface="Anton"/>
              <a:cs typeface="Anton"/>
              <a:sym typeface="Anton"/>
            </a:endParaRPr>
          </a:p>
        </p:txBody>
      </p:sp>
      <p:sp>
        <p:nvSpPr>
          <p:cNvPr id="311" name="Google Shape;311;p38"/>
          <p:cNvSpPr/>
          <p:nvPr/>
        </p:nvSpPr>
        <p:spPr>
          <a:xfrm>
            <a:off x="7204" y="1365448"/>
            <a:ext cx="1895700" cy="274200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latin typeface="Helvetica Neue"/>
                <a:ea typeface="Helvetica Neue"/>
                <a:cs typeface="Helvetica Neue"/>
                <a:sym typeface="Helvetica Neue"/>
              </a:rPr>
              <a:t>display</a:t>
            </a:r>
            <a:endParaRPr sz="18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Google Shape;312;p38"/>
          <p:cNvSpPr/>
          <p:nvPr/>
        </p:nvSpPr>
        <p:spPr>
          <a:xfrm>
            <a:off x="7204" y="1815207"/>
            <a:ext cx="1895650" cy="274200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latin typeface="Helvetica Neue"/>
                <a:ea typeface="Helvetica Neue"/>
                <a:cs typeface="Helvetica Neue"/>
                <a:sym typeface="Helvetica Neue"/>
              </a:rPr>
              <a:t>flex-direction</a:t>
            </a:r>
            <a:endParaRPr sz="18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3" name="Google Shape;313;p38"/>
          <p:cNvSpPr/>
          <p:nvPr/>
        </p:nvSpPr>
        <p:spPr>
          <a:xfrm>
            <a:off x="7204" y="2241051"/>
            <a:ext cx="1902850" cy="274200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latin typeface="Helvetica Neue"/>
                <a:ea typeface="Helvetica Neue"/>
                <a:cs typeface="Helvetica Neue"/>
                <a:sym typeface="Helvetica Neue"/>
              </a:rPr>
              <a:t>flex-wrap</a:t>
            </a:r>
            <a:endParaRPr sz="18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38"/>
          <p:cNvSpPr/>
          <p:nvPr/>
        </p:nvSpPr>
        <p:spPr>
          <a:xfrm>
            <a:off x="2" y="2625945"/>
            <a:ext cx="1902851" cy="274200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latin typeface="Helvetica Neue"/>
                <a:ea typeface="Helvetica Neue"/>
                <a:cs typeface="Helvetica Neue"/>
                <a:sym typeface="Helvetica Neue"/>
              </a:rPr>
              <a:t>flex-flow</a:t>
            </a:r>
            <a:endParaRPr sz="18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38"/>
          <p:cNvSpPr/>
          <p:nvPr/>
        </p:nvSpPr>
        <p:spPr>
          <a:xfrm>
            <a:off x="2" y="3071648"/>
            <a:ext cx="1902852" cy="274200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Helvetica Neue"/>
                <a:ea typeface="Helvetica Neue"/>
                <a:cs typeface="Helvetica Neue"/>
                <a:sym typeface="Helvetica Neue"/>
              </a:rPr>
              <a:t>justify-content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p38"/>
          <p:cNvSpPr/>
          <p:nvPr/>
        </p:nvSpPr>
        <p:spPr>
          <a:xfrm>
            <a:off x="0" y="3841266"/>
            <a:ext cx="1902853" cy="274200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Helvetica Neue"/>
                <a:ea typeface="Helvetica Neue"/>
                <a:cs typeface="Helvetica Neue"/>
                <a:sym typeface="Helvetica Neue"/>
              </a:rPr>
              <a:t>align-items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Google Shape;317;p38"/>
          <p:cNvSpPr/>
          <p:nvPr/>
        </p:nvSpPr>
        <p:spPr>
          <a:xfrm>
            <a:off x="0" y="4280367"/>
            <a:ext cx="1910054" cy="274200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Helvetica Neue"/>
                <a:ea typeface="Helvetica Neue"/>
                <a:cs typeface="Helvetica Neue"/>
                <a:sym typeface="Helvetica Neue"/>
              </a:rPr>
              <a:t>align-content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0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sz="3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2" name="Google Shape;722;p90"/>
          <p:cNvSpPr txBox="1"/>
          <p:nvPr/>
        </p:nvSpPr>
        <p:spPr>
          <a:xfrm>
            <a:off x="473350" y="1626100"/>
            <a:ext cx="7169400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¡Vamos a practicar lo visto!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es" sz="2500" b="1" i="0" u="none" strike="noStrike" cap="none" dirty="0">
              <a:solidFill>
                <a:srgbClr val="B7B7B7"/>
              </a:solidFill>
              <a:latin typeface="DM Sans"/>
              <a:ea typeface="Helvetica Neue"/>
              <a:cs typeface="Helvetica Neue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es" sz="2500" b="1" dirty="0">
              <a:solidFill>
                <a:srgbClr val="B7B7B7"/>
              </a:solidFill>
              <a:latin typeface="DM Sans"/>
              <a:ea typeface="Helvetica Neue"/>
              <a:cs typeface="Helvetica Neue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es" sz="2500" b="1" i="0" u="none" strike="noStrike" cap="none" dirty="0">
              <a:solidFill>
                <a:srgbClr val="B7B7B7"/>
              </a:solidFill>
              <a:latin typeface="DM Sans"/>
              <a:ea typeface="Helvetica Neue"/>
              <a:cs typeface="Helvetica Neue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1" dirty="0">
                <a:solidFill>
                  <a:srgbClr val="B7B7B7"/>
                </a:solidFill>
                <a:latin typeface="DM Sans"/>
                <a:ea typeface="Helvetica Neue"/>
                <a:cs typeface="Helvetica Neue"/>
                <a:sym typeface="DM Sans"/>
              </a:rPr>
              <a:t>Menú con flexbox</a:t>
            </a:r>
            <a:endParaRPr sz="2500" b="1" i="0" u="none" strike="noStrike" cap="none" dirty="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 dirty="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23" name="Google Shape;723;p90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724" name="Google Shape;724;p9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5" name="Google Shape;725;p9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1"/>
          <p:cNvSpPr txBox="1"/>
          <p:nvPr/>
        </p:nvSpPr>
        <p:spPr>
          <a:xfrm>
            <a:off x="316940" y="407129"/>
            <a:ext cx="4543818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PÁGINA CON FLEXBOX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1" name="Google Shape;731;p91"/>
          <p:cNvSpPr txBox="1"/>
          <p:nvPr/>
        </p:nvSpPr>
        <p:spPr>
          <a:xfrm>
            <a:off x="4596575" y="7858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Con lo aprendido en esta clase, podríamos hacer una estructura de página con la siguiente estructura, mediante flexbox: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2" name="Google Shape;732;p91"/>
          <p:cNvSpPr txBox="1"/>
          <p:nvPr/>
        </p:nvSpPr>
        <p:spPr>
          <a:xfrm>
            <a:off x="4546725" y="190817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3" name="Google Shape;733;p91"/>
          <p:cNvSpPr/>
          <p:nvPr/>
        </p:nvSpPr>
        <p:spPr>
          <a:xfrm>
            <a:off x="4761175" y="1745325"/>
            <a:ext cx="3729300" cy="5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Header</a:t>
            </a:r>
            <a:endParaRPr sz="1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4" name="Google Shape;734;p91"/>
          <p:cNvSpPr/>
          <p:nvPr/>
        </p:nvSpPr>
        <p:spPr>
          <a:xfrm>
            <a:off x="4761175" y="2366875"/>
            <a:ext cx="846900" cy="1666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</a:t>
            </a:r>
            <a:endParaRPr sz="1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5" name="Google Shape;735;p91"/>
          <p:cNvSpPr/>
          <p:nvPr/>
        </p:nvSpPr>
        <p:spPr>
          <a:xfrm>
            <a:off x="5637525" y="2366875"/>
            <a:ext cx="846900" cy="1666500"/>
          </a:xfrm>
          <a:prstGeom prst="rect">
            <a:avLst/>
          </a:prstGeom>
          <a:solidFill>
            <a:srgbClr val="EEFF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Aside</a:t>
            </a:r>
            <a:endParaRPr sz="14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36" name="Google Shape;736;p91"/>
          <p:cNvSpPr/>
          <p:nvPr/>
        </p:nvSpPr>
        <p:spPr>
          <a:xfrm>
            <a:off x="6513875" y="2366875"/>
            <a:ext cx="1976700" cy="1666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Article</a:t>
            </a:r>
            <a:endParaRPr sz="14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37" name="Google Shape;737;p91"/>
          <p:cNvSpPr/>
          <p:nvPr/>
        </p:nvSpPr>
        <p:spPr>
          <a:xfrm>
            <a:off x="4761175" y="4087325"/>
            <a:ext cx="3729300" cy="27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Footer</a:t>
            </a:r>
            <a:endParaRPr sz="1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2" name="Google Shape;359;p52">
            <a:extLst>
              <a:ext uri="{FF2B5EF4-FFF2-40B4-BE49-F238E27FC236}">
                <a16:creationId xmlns:a16="http://schemas.microsoft.com/office/drawing/2014/main" id="{718159A9-46FE-ADAE-8663-18407EE5E8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6990009"/>
              </p:ext>
            </p:extLst>
          </p:nvPr>
        </p:nvGraphicFramePr>
        <p:xfrm>
          <a:off x="753563" y="2131575"/>
          <a:ext cx="2389800" cy="21449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8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4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300" u="none" strike="noStrike" cap="none" dirty="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</a:t>
                      </a:r>
                      <a: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&gt;Header&lt;/</a:t>
                      </a:r>
                      <a:r>
                        <a:rPr lang="es" sz="1300" u="none" strike="noStrike" cap="none" dirty="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</a:t>
                      </a:r>
                      <a: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strike="noStrike" cap="none" dirty="0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300" u="none" strike="noStrike" cap="none" dirty="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s" sz="1300" u="none" strike="noStrike" cap="none" dirty="0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</a:t>
                      </a:r>
                      <a: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s" sz="1300" u="none" strike="noStrike" cap="none" dirty="0">
                          <a:solidFill>
                            <a:srgbClr val="93C47D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"main"</a:t>
                      </a:r>
                      <a: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strike="noStrike" cap="none" dirty="0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</a:t>
                      </a:r>
                      <a:r>
                        <a:rPr lang="es" sz="1300" u="none" strike="noStrike" cap="none" dirty="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nav</a:t>
                      </a:r>
                      <a: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&gt;Nav&lt;/</a:t>
                      </a:r>
                      <a:r>
                        <a:rPr lang="es" sz="1300" u="none" strike="noStrike" cap="none" dirty="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nav</a:t>
                      </a:r>
                      <a: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strike="noStrike" cap="none" dirty="0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</a:t>
                      </a:r>
                      <a:r>
                        <a:rPr lang="es" sz="1300" u="none" strike="noStrike" cap="none" dirty="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aside</a:t>
                      </a:r>
                      <a: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&gt;Aside&lt;/</a:t>
                      </a:r>
                      <a:r>
                        <a:rPr lang="es" sz="1300" u="none" strike="noStrike" cap="none" dirty="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aside</a:t>
                      </a:r>
                      <a: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strike="noStrike" cap="none" dirty="0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</a:t>
                      </a:r>
                      <a:r>
                        <a:rPr lang="es" sz="1300" u="none" strike="noStrike" cap="none" dirty="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article</a:t>
                      </a:r>
                      <a: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&gt;Article   </a:t>
                      </a:r>
                      <a:b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&lt;/</a:t>
                      </a:r>
                      <a:r>
                        <a:rPr lang="es" sz="1300" u="none" strike="noStrike" cap="none" dirty="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article</a:t>
                      </a:r>
                      <a: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strike="noStrike" cap="none" dirty="0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s" sz="1300" u="none" strike="noStrike" cap="none" dirty="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strike="noStrike" cap="none" dirty="0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300" u="none" strike="noStrike" cap="none" dirty="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footer</a:t>
                      </a:r>
                      <a: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&gt;Footer&lt;/</a:t>
                      </a:r>
                      <a:r>
                        <a:rPr lang="es" sz="1300" u="none" strike="noStrike" cap="none" dirty="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footer</a:t>
                      </a:r>
                      <a:r>
                        <a:rPr lang="es" sz="1300" u="none" strike="noStrike" cap="none" dirty="0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strike="noStrike" cap="none" dirty="0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endParaRPr sz="1300" u="none" strike="noStrike" cap="none" dirty="0">
                        <a:solidFill>
                          <a:srgbClr val="66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0C34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Google Shape;360;p52">
            <a:extLst>
              <a:ext uri="{FF2B5EF4-FFF2-40B4-BE49-F238E27FC236}">
                <a16:creationId xmlns:a16="http://schemas.microsoft.com/office/drawing/2014/main" id="{2F34E3D3-1A2B-10DA-43F2-0BA19E540185}"/>
              </a:ext>
            </a:extLst>
          </p:cNvPr>
          <p:cNvSpPr txBox="1"/>
          <p:nvPr/>
        </p:nvSpPr>
        <p:spPr>
          <a:xfrm>
            <a:off x="653425" y="1751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HTML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53"/>
          <p:cNvGraphicFramePr/>
          <p:nvPr/>
        </p:nvGraphicFramePr>
        <p:xfrm>
          <a:off x="583525" y="1396083"/>
          <a:ext cx="4008825" cy="31399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0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39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body{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display: flex;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flex-direction: column;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height:600px;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padding: 1em;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main{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display:flex;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height: 300px;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article, nav, aside, header, footer { 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padding: 1rem;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margin: 1px;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200" u="none" strike="noStrike" cap="non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0C34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6" name="Google Shape;366;p53"/>
          <p:cNvSpPr txBox="1"/>
          <p:nvPr/>
        </p:nvSpPr>
        <p:spPr>
          <a:xfrm>
            <a:off x="583525" y="982625"/>
            <a:ext cx="75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67" name="Google Shape;367;p53"/>
          <p:cNvGraphicFramePr/>
          <p:nvPr/>
        </p:nvGraphicFramePr>
        <p:xfrm>
          <a:off x="4857225" y="1396083"/>
          <a:ext cx="3810525" cy="32359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1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header, footer{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background-color:#9df4e2;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header{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height: 60px;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nav, aside{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background-color: pink;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width:25%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article{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background-color: #83aefb;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width: 50%;</a:t>
                      </a:r>
                      <a:endParaRPr sz="1200">
                        <a:solidFill>
                          <a:srgbClr val="E0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200" u="none" strike="noStrike" cap="non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0C34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8" name="Google Shape;368;p53"/>
          <p:cNvSpPr txBox="1"/>
          <p:nvPr/>
        </p:nvSpPr>
        <p:spPr>
          <a:xfrm>
            <a:off x="501450" y="3800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Página con Flexbox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/>
        </p:nvSpPr>
        <p:spPr>
          <a:xfrm>
            <a:off x="1541400" y="624750"/>
            <a:ext cx="6061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 b="1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Profundiza y conoce atajos en nuestra </a:t>
            </a:r>
            <a:r>
              <a:rPr lang="es" sz="3000" b="1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Cheat Sheet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4" name="Google Shape;37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6187" y="1929125"/>
            <a:ext cx="4111625" cy="23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4000" dirty="0" err="1">
                <a:latin typeface="DM Sans" pitchFamily="2" charset="0"/>
                <a:ea typeface="Anton"/>
                <a:cs typeface="Anton"/>
                <a:sym typeface="Anton"/>
              </a:rPr>
              <a:t>Flexbox</a:t>
            </a:r>
            <a:endParaRPr sz="4000" b="0" u="none" strike="noStrike" cap="none" dirty="0">
              <a:solidFill>
                <a:srgbClr val="000000"/>
              </a:solidFill>
              <a:latin typeface="DM Sans" pitchFamily="2" charset="0"/>
              <a:ea typeface="Anton"/>
              <a:cs typeface="Anton"/>
              <a:sym typeface="Anto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u="none" strike="noStrike" cap="none" dirty="0">
              <a:solidFill>
                <a:srgbClr val="000000"/>
              </a:solidFill>
              <a:latin typeface="DM Sans" pitchFamily="2" charset="0"/>
              <a:ea typeface="Anton"/>
              <a:cs typeface="Anton"/>
              <a:sym typeface="Anton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Crea</a:t>
            </a:r>
            <a:r>
              <a:rPr lang="en-GB" sz="1800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galería</a:t>
            </a:r>
            <a:r>
              <a:rPr lang="en-GB" sz="1800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imágenes</a:t>
            </a:r>
            <a:r>
              <a:rPr lang="en-GB" sz="1800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.</a:t>
            </a:r>
            <a:br>
              <a:rPr lang="en-GB" sz="1800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</a:br>
            <a:r>
              <a:rPr lang="es-ES" sz="1600" dirty="0">
                <a:latin typeface="DM Sans" pitchFamily="2" charset="0"/>
              </a:rPr>
              <a:t>😉</a:t>
            </a:r>
            <a:endParaRPr lang="es-AR" sz="1600" dirty="0">
              <a:latin typeface="DM Sans" pitchFamily="2" charset="0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i="1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7" name="Google Shape;23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6951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/>
        </p:nvSpPr>
        <p:spPr>
          <a:xfrm>
            <a:off x="1329189" y="205625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3200" dirty="0">
                <a:latin typeface="DM Sans" pitchFamily="2" charset="0"/>
                <a:ea typeface="Anton"/>
                <a:cs typeface="Anton"/>
                <a:sym typeface="Anton"/>
              </a:rPr>
              <a:t>¡A PRACTICAR!</a:t>
            </a:r>
            <a:endParaRPr sz="3200" b="0" u="none" strike="noStrike" cap="none" dirty="0">
              <a:solidFill>
                <a:srgbClr val="000000"/>
              </a:solidFill>
              <a:latin typeface="DM Sans" pitchFamily="2" charset="0"/>
              <a:ea typeface="Anton"/>
              <a:cs typeface="Anton"/>
              <a:sym typeface="Anton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574956" y="998621"/>
            <a:ext cx="8179495" cy="372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2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800" dirty="0" err="1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Actividad</a:t>
            </a:r>
            <a:r>
              <a:rPr lang="en-GB" sz="1800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 1</a:t>
            </a:r>
          </a:p>
          <a:p>
            <a:pPr marL="914400" lvl="2" indent="-457200">
              <a:lnSpc>
                <a:spcPct val="115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GB" sz="1800" dirty="0" err="1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800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 una </a:t>
            </a:r>
            <a:r>
              <a:rPr lang="en-GB" sz="1800" dirty="0" err="1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galería</a:t>
            </a:r>
            <a:r>
              <a:rPr lang="en-GB" sz="1800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imágenes</a:t>
            </a:r>
            <a:r>
              <a:rPr lang="en-GB" sz="1800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 con 12 </a:t>
            </a:r>
            <a:r>
              <a:rPr lang="en-GB" sz="1800" dirty="0" err="1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elementos</a:t>
            </a:r>
            <a:r>
              <a:rPr lang="en-GB" sz="1800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.</a:t>
            </a:r>
          </a:p>
          <a:p>
            <a:pPr marL="914400" lvl="2" indent="-457200">
              <a:lnSpc>
                <a:spcPct val="115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GB" sz="1800" dirty="0" err="1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Aplicar</a:t>
            </a:r>
            <a:r>
              <a:rPr lang="en-GB" sz="1800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 flexbox al document html.</a:t>
            </a:r>
          </a:p>
          <a:p>
            <a:pPr marL="914400" lvl="2" indent="-457200">
              <a:lnSpc>
                <a:spcPct val="115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GB" sz="1800" dirty="0" err="1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Agregar</a:t>
            </a:r>
            <a:r>
              <a:rPr lang="en-GB" sz="1800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atributos</a:t>
            </a:r>
            <a:r>
              <a:rPr lang="en-GB" sz="1800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800" dirty="0" err="1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css</a:t>
            </a:r>
            <a:r>
              <a:rPr lang="en-GB" sz="1800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800" dirty="0" err="1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lograr</a:t>
            </a:r>
            <a:r>
              <a:rPr lang="en-GB" sz="1800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efectos</a:t>
            </a:r>
            <a:r>
              <a:rPr lang="en-GB" sz="1800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iluminación</a:t>
            </a:r>
            <a:r>
              <a:rPr lang="en-GB" sz="1800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800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 imagen.</a:t>
            </a:r>
          </a:p>
          <a:p>
            <a:pPr marL="914400" lvl="2" indent="-457200">
              <a:lnSpc>
                <a:spcPct val="115000"/>
              </a:lnSpc>
              <a:buClr>
                <a:schemeClr val="dk1"/>
              </a:buClr>
              <a:buSzPts val="1100"/>
              <a:buAutoNum type="arabicPeriod"/>
            </a:pPr>
            <a:endParaRPr lang="en-GB" sz="1800" dirty="0">
              <a:solidFill>
                <a:schemeClr val="dk1"/>
              </a:solidFill>
              <a:latin typeface="DM Sans" pitchFamily="2" charset="0"/>
              <a:ea typeface="Helvetica Neue Light"/>
              <a:cs typeface="Helvetica Neue Light"/>
              <a:sym typeface="Helvetica Neue Light"/>
            </a:endParaRPr>
          </a:p>
          <a:p>
            <a:pPr marL="457200" lvl="2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800" i="1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Nota: se </a:t>
            </a:r>
            <a:r>
              <a:rPr lang="en-GB" sz="1800" i="1" dirty="0" err="1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adjunta</a:t>
            </a:r>
            <a:r>
              <a:rPr lang="en-GB" sz="1800" i="1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i="1" dirty="0" err="1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archivo</a:t>
            </a:r>
            <a:r>
              <a:rPr lang="en-GB" sz="1800" i="1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800" i="1" dirty="0" err="1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imágenes</a:t>
            </a:r>
            <a:r>
              <a:rPr lang="en-GB" sz="1800" i="1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i="1" dirty="0" err="1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1800" i="1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i="1" dirty="0" err="1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utilizar</a:t>
            </a:r>
            <a:r>
              <a:rPr lang="en-GB" sz="1800" i="1" dirty="0">
                <a:solidFill>
                  <a:schemeClr val="dk1"/>
                </a:solidFill>
                <a:latin typeface="DM Sans" pitchFamily="2" charset="0"/>
                <a:ea typeface="Helvetica Neue Light"/>
                <a:cs typeface="Helvetica Neue Light"/>
                <a:sym typeface="Helvetica Neue Light"/>
              </a:rPr>
              <a:t>.</a:t>
            </a:r>
          </a:p>
          <a:p>
            <a:pPr marL="4572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GB" sz="20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09826" y="153441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2955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9"/>
          <p:cNvSpPr txBox="1"/>
          <p:nvPr/>
        </p:nvSpPr>
        <p:spPr>
          <a:xfrm>
            <a:off x="1461300" y="15362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6" name="Google Shape;716;p89"/>
          <p:cNvSpPr txBox="1"/>
          <p:nvPr/>
        </p:nvSpPr>
        <p:spPr>
          <a:xfrm>
            <a:off x="2109143" y="2502363"/>
            <a:ext cx="49257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#CoderTip</a:t>
            </a:r>
            <a:r>
              <a:rPr lang="es" sz="135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" sz="135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Ingresa al 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siguiente link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y revisa el material interactivo que preparamos sobre </a:t>
            </a:r>
            <a:r>
              <a:rPr lang="es" sz="135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Preguntas Frecuentes,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estamos seguros de que allí encontrarás algunas respuestas.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8"/>
          <p:cNvSpPr txBox="1"/>
          <p:nvPr/>
        </p:nvSpPr>
        <p:spPr>
          <a:xfrm>
            <a:off x="1461300" y="2208625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¿Quieres saber más?</a:t>
            </a:r>
            <a:endParaRPr sz="35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 dejamos material ampliado de la clase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07" name="Google Shape;807;p98"/>
          <p:cNvGrpSpPr/>
          <p:nvPr/>
        </p:nvGrpSpPr>
        <p:grpSpPr>
          <a:xfrm>
            <a:off x="4202550" y="994173"/>
            <a:ext cx="738900" cy="738900"/>
            <a:chOff x="4202550" y="994173"/>
            <a:chExt cx="738900" cy="738900"/>
          </a:xfrm>
        </p:grpSpPr>
        <p:sp>
          <p:nvSpPr>
            <p:cNvPr id="808" name="Google Shape;808;p98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9" name="Google Shape;809;p98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9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Recursos multimedia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15" name="Google Shape;815;p99"/>
          <p:cNvGrpSpPr/>
          <p:nvPr/>
        </p:nvGrpSpPr>
        <p:grpSpPr>
          <a:xfrm>
            <a:off x="457358" y="468285"/>
            <a:ext cx="431074" cy="431074"/>
            <a:chOff x="4202550" y="994173"/>
            <a:chExt cx="738900" cy="738900"/>
          </a:xfrm>
        </p:grpSpPr>
        <p:sp>
          <p:nvSpPr>
            <p:cNvPr id="816" name="Google Shape;816;p99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7" name="Google Shape;817;p99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8" name="Google Shape;818;p99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9" name="Google Shape;819;p99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0" name="Google Shape;820;p99"/>
          <p:cNvSpPr txBox="1"/>
          <p:nvPr/>
        </p:nvSpPr>
        <p:spPr>
          <a:xfrm>
            <a:off x="457350" y="1725800"/>
            <a:ext cx="4818000" cy="1587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Char char="✓"/>
            </a:pPr>
            <a:r>
              <a:rPr lang="es" sz="1350" u="sng" dirty="0">
                <a:solidFill>
                  <a:schemeClr val="folHlink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Imágenes de relleno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|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placekitten</a:t>
            </a:r>
            <a:endParaRPr sz="135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Char char="✓"/>
            </a:pPr>
            <a:r>
              <a:rPr lang="es" sz="1350" u="sng" dirty="0">
                <a:solidFill>
                  <a:schemeClr val="folHlink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Imágenes de relleno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|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placedog.net</a:t>
            </a:r>
            <a:endParaRPr sz="135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Helvetica Neue"/>
              <a:buChar char="✓"/>
            </a:pPr>
            <a:r>
              <a:rPr lang="es" sz="1350" u="sng" dirty="0">
                <a:solidFill>
                  <a:schemeClr val="folHlink"/>
                </a:solid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CSS Box Model</a:t>
            </a:r>
            <a:r>
              <a:rPr lang="es" sz="1350" b="1" i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lang="es" sz="135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|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CSS-TRICKS</a:t>
            </a:r>
          </a:p>
          <a:p>
            <a:pPr marL="457200" indent="-314325">
              <a:lnSpc>
                <a:spcPct val="115000"/>
              </a:lnSpc>
              <a:spcBef>
                <a:spcPts val="1000"/>
              </a:spcBef>
              <a:buClr>
                <a:schemeClr val="accent4"/>
              </a:buClr>
              <a:buSzPts val="1350"/>
              <a:buFont typeface="Helvetica Neue"/>
              <a:buChar char="✓"/>
            </a:pPr>
            <a:r>
              <a:rPr lang="es-AR" sz="1350" u="sng" dirty="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7"/>
              </a:rPr>
              <a:t>Referencias de </a:t>
            </a:r>
            <a:r>
              <a:rPr lang="es-AR" sz="1350" u="sng" dirty="0" err="1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7"/>
              </a:rPr>
              <a:t>flexbox</a:t>
            </a:r>
            <a:r>
              <a:rPr lang="es-AR" sz="1350" b="1" i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lang="es-AR" sz="135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|</a:t>
            </a: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AR" sz="135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CSS Reference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46527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N°0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465275" y="82227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Glosario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465275" y="1788450"/>
            <a:ext cx="3834600" cy="3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1" dirty="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Box model: 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concepto de que “todo es una caja”, da lugar a algo llamado en web como box model. Sin importar si son de línea o de bloque (pero tienen su incidencia en lo que sean), todas las etiquetas tienen propiedades en común.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b="1" dirty="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1" dirty="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Width: 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la propiedad CSS que controla la anchura de la caja de los elementos.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b="1" dirty="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1" dirty="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Height:</a:t>
            </a:r>
            <a:r>
              <a:rPr lang="es" sz="135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la propiedad CSS que controla la altura de la caja de los elementos.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350" b="1" dirty="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4519500" y="1788450"/>
            <a:ext cx="3834600" cy="25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1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Overflow:</a:t>
            </a:r>
            <a:r>
              <a:rPr lang="es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una propiedad que tiene 4 valores posibles. Ellos son: visible, hidden, scroll y auto.</a:t>
            </a:r>
            <a:endParaRPr sz="13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Espacio exterior</a:t>
            </a:r>
            <a:endParaRPr sz="13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Margin (márgenes):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propiedades margin-top, margin-right, margin-bottom y margin-left, se utilizan para definir los márgenes de cada uno de los lados del elemento por separado.</a:t>
            </a:r>
            <a:endParaRPr sz="13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" name="Picture 2" descr="Kahoot! - SaaS Rank">
            <a:extLst>
              <a:ext uri="{FF2B5EF4-FFF2-40B4-BE49-F238E27FC236}">
                <a16:creationId xmlns:a16="http://schemas.microsoft.com/office/drawing/2014/main" id="{FBB129BC-8E76-2841-79FA-50BD84E8D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99485">
            <a:off x="1717219" y="899263"/>
            <a:ext cx="4959449" cy="311147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0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lang="es" sz="4000" b="1" i="0" u="none" strike="noStrike" cap="non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4000" b="1" i="0" u="none" strike="noStrike" cap="non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sz="40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Google Shape;404;p58">
            <a:extLst>
              <a:ext uri="{FF2B5EF4-FFF2-40B4-BE49-F238E27FC236}">
                <a16:creationId xmlns:a16="http://schemas.microsoft.com/office/drawing/2014/main" id="{C7156028-188F-B7CD-F972-F4D299AFA24E}"/>
              </a:ext>
            </a:extLst>
          </p:cNvPr>
          <p:cNvSpPr txBox="1"/>
          <p:nvPr/>
        </p:nvSpPr>
        <p:spPr>
          <a:xfrm>
            <a:off x="2109143" y="2502363"/>
            <a:ext cx="49257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Modelo flexbox.</a:t>
            </a:r>
            <a:endParaRPr sz="135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Propiedades del contenedor padre. </a:t>
            </a:r>
            <a:endParaRPr sz="135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Propiedades de los ítems hijos.</a:t>
            </a:r>
            <a:endParaRPr sz="135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1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lang="es" sz="4000" b="1" i="0" u="none" strike="noStrike" cap="non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4000" b="1" i="0" u="none" strike="noStrike" cap="non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sz="40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02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103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11699" y="329778"/>
            <a:ext cx="8520600" cy="572700"/>
          </a:xfrm>
        </p:spPr>
        <p:txBody>
          <a:bodyPr>
            <a:noAutofit/>
          </a:bodyPr>
          <a:lstStyle/>
          <a:p>
            <a:r>
              <a:rPr lang="es-ES" b="1" i="1" dirty="0"/>
              <a:t>Repaso de lo visto de box </a:t>
            </a:r>
            <a:r>
              <a:rPr lang="es-ES" b="1" i="1" dirty="0" err="1"/>
              <a:t>model</a:t>
            </a:r>
            <a:endParaRPr lang="es-AR" b="1" i="1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996469" cy="2280400"/>
          </a:xfrm>
        </p:spPr>
        <p:txBody>
          <a:bodyPr/>
          <a:lstStyle/>
          <a:p>
            <a:r>
              <a:rPr lang="es-ES" dirty="0"/>
              <a:t>Todos los elementos (</a:t>
            </a:r>
            <a:r>
              <a:rPr lang="es-ES" dirty="0" err="1"/>
              <a:t>inline</a:t>
            </a:r>
            <a:r>
              <a:rPr lang="es-ES" dirty="0"/>
              <a:t> o block) son tomados como cajas. </a:t>
            </a:r>
          </a:p>
          <a:p>
            <a:pPr marL="139700" indent="0">
              <a:buNone/>
            </a:pPr>
            <a:r>
              <a:rPr lang="es-ES" dirty="0"/>
              <a:t>Formadas por: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s-ES" b="1" dirty="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CONTENT</a:t>
            </a:r>
            <a:r>
              <a:rPr lang="es-ES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s-ES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espacio para el texto o imagen.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s-ES" b="1" dirty="0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PADDING</a:t>
            </a:r>
            <a:r>
              <a:rPr lang="es-ES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s-ES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separación entre el borde y el contenido de la caja. Es un espacio interior.</a:t>
            </a:r>
            <a:br>
              <a:rPr lang="es-ES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ES" b="1" dirty="0">
                <a:solidFill>
                  <a:srgbClr val="F1C2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BORDER</a:t>
            </a:r>
            <a:r>
              <a:rPr lang="es-ES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s-ES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límite entre el elemento y el espacio externo.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s-ES" b="1" dirty="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MARGIN</a:t>
            </a:r>
            <a:r>
              <a:rPr lang="es-ES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s-ES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separación entre el borde y el afuera de la caja. Es un espacio exterior.</a:t>
            </a:r>
          </a:p>
          <a:p>
            <a:pPr marL="139700" indent="0">
              <a:buNone/>
            </a:pPr>
            <a:endParaRPr lang="es-ES" dirty="0"/>
          </a:p>
          <a:p>
            <a:endParaRPr lang="es-AR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2"/>
          </p:nvPr>
        </p:nvSpPr>
        <p:spPr>
          <a:xfrm>
            <a:off x="5211279" y="2676583"/>
            <a:ext cx="3741105" cy="2259628"/>
          </a:xfrm>
        </p:spPr>
        <p:txBody>
          <a:bodyPr>
            <a:normAutofit/>
          </a:bodyPr>
          <a:lstStyle/>
          <a:p>
            <a:r>
              <a:rPr lang="es-ES" b="1" i="1" u="sng" dirty="0"/>
              <a:t>Propiedades generales</a:t>
            </a:r>
            <a:r>
              <a:rPr lang="es-ES" dirty="0"/>
              <a:t>: </a:t>
            </a:r>
            <a:r>
              <a:rPr lang="es-ES" dirty="0" err="1"/>
              <a:t>width</a:t>
            </a:r>
            <a:r>
              <a:rPr lang="es-ES" dirty="0"/>
              <a:t>, </a:t>
            </a:r>
            <a:r>
              <a:rPr lang="es-ES" dirty="0" err="1"/>
              <a:t>height</a:t>
            </a:r>
            <a:r>
              <a:rPr lang="es-ES" dirty="0"/>
              <a:t>, </a:t>
            </a:r>
            <a:r>
              <a:rPr lang="es-ES" dirty="0" err="1"/>
              <a:t>margin</a:t>
            </a:r>
            <a:r>
              <a:rPr lang="es-ES" dirty="0"/>
              <a:t>, </a:t>
            </a:r>
            <a:r>
              <a:rPr lang="es-ES" dirty="0" err="1"/>
              <a:t>padding</a:t>
            </a:r>
            <a:r>
              <a:rPr lang="es-ES" dirty="0"/>
              <a:t>, </a:t>
            </a:r>
            <a:r>
              <a:rPr lang="es-ES" dirty="0" err="1"/>
              <a:t>border</a:t>
            </a:r>
            <a:r>
              <a:rPr lang="es-ES" dirty="0"/>
              <a:t> (con sus 3 valores).</a:t>
            </a:r>
          </a:p>
          <a:p>
            <a:r>
              <a:rPr lang="es-ES" b="1" i="1" u="sng" dirty="0" err="1"/>
              <a:t>Overflow</a:t>
            </a:r>
            <a:r>
              <a:rPr lang="es-ES" dirty="0"/>
              <a:t> (con sus 4 valores),</a:t>
            </a:r>
          </a:p>
          <a:p>
            <a:r>
              <a:rPr lang="es-ES" b="1" i="1" u="sng" dirty="0" err="1"/>
              <a:t>Display</a:t>
            </a:r>
            <a:r>
              <a:rPr lang="es-ES" dirty="0"/>
              <a:t>: </a:t>
            </a:r>
            <a:r>
              <a:rPr lang="es-ES" dirty="0" err="1"/>
              <a:t>inline</a:t>
            </a:r>
            <a:r>
              <a:rPr lang="es-ES" dirty="0"/>
              <a:t>-block para que un elemento en bloque se ponga al lado del otro y block, para que un elemento en línea se ubique uno debajo del otro</a:t>
            </a:r>
            <a:endParaRPr lang="es-AR" dirty="0"/>
          </a:p>
        </p:txBody>
      </p:sp>
      <p:pic>
        <p:nvPicPr>
          <p:cNvPr id="7" name="Google Shape;427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87480" y="616128"/>
            <a:ext cx="2844819" cy="1750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42;p51"/>
          <p:cNvPicPr preferRelativeResize="0"/>
          <p:nvPr/>
        </p:nvPicPr>
        <p:blipFill rotWithShape="1">
          <a:blip r:embed="rId3">
            <a:alphaModFix/>
          </a:blip>
          <a:srcRect l="5499" t="23915" r="3969" b="5405"/>
          <a:stretch/>
        </p:blipFill>
        <p:spPr>
          <a:xfrm>
            <a:off x="898888" y="3099661"/>
            <a:ext cx="3725202" cy="1836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939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3618256" y="1453664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¿Qué es?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588525" y="1453684"/>
            <a:ext cx="1399200" cy="5802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Flexbox</a:t>
            </a:r>
            <a:endParaRPr sz="12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6138255" y="1608738"/>
            <a:ext cx="1399200" cy="27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Analizar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6138252" y="2264423"/>
            <a:ext cx="1399200" cy="27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Validar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3618256" y="2160372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Propiedades de padres e hijos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8" name="Google Shape;118;p20"/>
          <p:cNvCxnSpPr>
            <a:stCxn id="114" idx="3"/>
            <a:endCxn id="113" idx="1"/>
          </p:cNvCxnSpPr>
          <p:nvPr/>
        </p:nvCxnSpPr>
        <p:spPr>
          <a:xfrm>
            <a:off x="1987725" y="1743784"/>
            <a:ext cx="16305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9" name="Google Shape;119;p20"/>
          <p:cNvCxnSpPr>
            <a:stCxn id="113" idx="3"/>
            <a:endCxn id="115" idx="1"/>
          </p:cNvCxnSpPr>
          <p:nvPr/>
        </p:nvCxnSpPr>
        <p:spPr>
          <a:xfrm>
            <a:off x="5215156" y="1743764"/>
            <a:ext cx="923100" cy="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120" name="Google Shape;120;p20" title="ícono de mapa de contenid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0"/>
          <p:cNvCxnSpPr>
            <a:stCxn id="113" idx="3"/>
          </p:cNvCxnSpPr>
          <p:nvPr/>
        </p:nvCxnSpPr>
        <p:spPr>
          <a:xfrm>
            <a:off x="5215156" y="1743764"/>
            <a:ext cx="907800" cy="646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Flexbox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flexbox?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3384</TotalTime>
  <Words>3010</Words>
  <Application>Microsoft Office PowerPoint</Application>
  <PresentationFormat>Presentación en pantalla (16:9)</PresentationFormat>
  <Paragraphs>403</Paragraphs>
  <Slides>53</Slides>
  <Notes>51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1" baseType="lpstr">
      <vt:lpstr>Arial</vt:lpstr>
      <vt:lpstr>Helvetica Neue</vt:lpstr>
      <vt:lpstr>DM Sans</vt:lpstr>
      <vt:lpstr>Helvetica Neue Light</vt:lpstr>
      <vt:lpstr>Anton</vt:lpstr>
      <vt:lpstr>Didact Gothic</vt:lpstr>
      <vt:lpstr>Consolas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Repaso de lo visto de box model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Mercedes Passano</dc:creator>
  <cp:lastModifiedBy>Mercedes Passano</cp:lastModifiedBy>
  <cp:revision>9</cp:revision>
  <dcterms:modified xsi:type="dcterms:W3CDTF">2024-03-21T01:36:19Z</dcterms:modified>
</cp:coreProperties>
</file>